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71" r:id="rId3"/>
    <p:sldId id="269" r:id="rId4"/>
    <p:sldId id="258" r:id="rId5"/>
    <p:sldId id="262" r:id="rId6"/>
    <p:sldId id="263" r:id="rId7"/>
    <p:sldId id="275" r:id="rId8"/>
    <p:sldId id="264" r:id="rId9"/>
    <p:sldId id="274" r:id="rId10"/>
    <p:sldId id="257" r:id="rId11"/>
    <p:sldId id="273" r:id="rId12"/>
    <p:sldId id="265" r:id="rId13"/>
    <p:sldId id="272" r:id="rId14"/>
    <p:sldId id="268" r:id="rId15"/>
  </p:sldIdLst>
  <p:sldSz cx="12192000" cy="6858000"/>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タイトルなしのセクション" id="{D4D48C47-A78C-45FA-B192-5BB624D282DE}">
          <p14:sldIdLst>
            <p14:sldId id="256"/>
            <p14:sldId id="271"/>
            <p14:sldId id="269"/>
            <p14:sldId id="258"/>
            <p14:sldId id="262"/>
            <p14:sldId id="263"/>
            <p14:sldId id="275"/>
            <p14:sldId id="264"/>
            <p14:sldId id="274"/>
            <p14:sldId id="257"/>
            <p14:sldId id="273"/>
            <p14:sldId id="265"/>
            <p14:sldId id="272"/>
            <p14:sldId id="26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62" d="100"/>
          <a:sy n="62" d="100"/>
        </p:scale>
        <p:origin x="792"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8" y="0"/>
            <a:ext cx="2949575" cy="498475"/>
          </a:xfrm>
          <a:prstGeom prst="rect">
            <a:avLst/>
          </a:prstGeom>
        </p:spPr>
        <p:txBody>
          <a:bodyPr vert="horz" lIns="91440" tIns="45720" rIns="91440" bIns="45720" rtlCol="0"/>
          <a:lstStyle>
            <a:lvl1pPr algn="r">
              <a:defRPr sz="1200"/>
            </a:lvl1pPr>
          </a:lstStyle>
          <a:p>
            <a:fld id="{FF69C222-739A-4567-BED3-DAB74899F116}" type="datetimeFigureOut">
              <a:rPr kumimoji="1" lang="ja-JP" altLang="en-US" smtClean="0"/>
              <a:t>2025/10/28</a:t>
            </a:fld>
            <a:endParaRPr kumimoji="1" lang="ja-JP" altLang="en-US"/>
          </a:p>
        </p:txBody>
      </p:sp>
      <p:sp>
        <p:nvSpPr>
          <p:cNvPr id="4" name="スライド イメージ プレースホルダー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1038" y="4783138"/>
            <a:ext cx="5445125" cy="3913187"/>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8" y="9440863"/>
            <a:ext cx="2949575" cy="498475"/>
          </a:xfrm>
          <a:prstGeom prst="rect">
            <a:avLst/>
          </a:prstGeom>
        </p:spPr>
        <p:txBody>
          <a:bodyPr vert="horz" lIns="91440" tIns="45720" rIns="91440" bIns="45720" rtlCol="0" anchor="b"/>
          <a:lstStyle>
            <a:lvl1pPr algn="r">
              <a:defRPr sz="1200"/>
            </a:lvl1pPr>
          </a:lstStyle>
          <a:p>
            <a:fld id="{5930BD65-05A9-4013-BA57-446D067B66A7}" type="slidenum">
              <a:rPr kumimoji="1" lang="ja-JP" altLang="en-US" smtClean="0"/>
              <a:t>‹#›</a:t>
            </a:fld>
            <a:endParaRPr kumimoji="1" lang="ja-JP" altLang="en-US"/>
          </a:p>
        </p:txBody>
      </p:sp>
    </p:spTree>
    <p:extLst>
      <p:ext uri="{BB962C8B-B14F-4D97-AF65-F5344CB8AC3E}">
        <p14:creationId xmlns:p14="http://schemas.microsoft.com/office/powerpoint/2010/main" val="391981109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77AC26C-69D4-462D-953F-899672505EA6}"/>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BB4020EB-C9F5-4667-845E-DEB268CB919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D9037313-F191-4307-A75D-ED0B74B1F2D3}"/>
              </a:ext>
            </a:extLst>
          </p:cNvPr>
          <p:cNvSpPr>
            <a:spLocks noGrp="1"/>
          </p:cNvSpPr>
          <p:nvPr>
            <p:ph type="dt" sz="half" idx="10"/>
          </p:nvPr>
        </p:nvSpPr>
        <p:spPr/>
        <p:txBody>
          <a:bodyPr/>
          <a:lstStyle/>
          <a:p>
            <a:fld id="{7415BA0B-C0F4-4670-836D-9298666CE87D}" type="datetimeFigureOut">
              <a:rPr kumimoji="1" lang="ja-JP" altLang="en-US" smtClean="0"/>
              <a:t>2025/10/28</a:t>
            </a:fld>
            <a:endParaRPr kumimoji="1" lang="ja-JP" altLang="en-US"/>
          </a:p>
        </p:txBody>
      </p:sp>
      <p:sp>
        <p:nvSpPr>
          <p:cNvPr id="5" name="フッター プレースホルダー 4">
            <a:extLst>
              <a:ext uri="{FF2B5EF4-FFF2-40B4-BE49-F238E27FC236}">
                <a16:creationId xmlns:a16="http://schemas.microsoft.com/office/drawing/2014/main" id="{1DB6C821-0D1C-4E94-84FF-5DC1E0078F6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CBAD40E5-1587-4B58-A7DA-40EF55445EB8}"/>
              </a:ext>
            </a:extLst>
          </p:cNvPr>
          <p:cNvSpPr>
            <a:spLocks noGrp="1"/>
          </p:cNvSpPr>
          <p:nvPr>
            <p:ph type="sldNum" sz="quarter" idx="12"/>
          </p:nvPr>
        </p:nvSpPr>
        <p:spPr/>
        <p:txBody>
          <a:bodyPr/>
          <a:lstStyle/>
          <a:p>
            <a:fld id="{8D9B5863-7FCF-4CF1-B1E2-1E19C5D6BD37}" type="slidenum">
              <a:rPr kumimoji="1" lang="ja-JP" altLang="en-US" smtClean="0"/>
              <a:t>‹#›</a:t>
            </a:fld>
            <a:endParaRPr kumimoji="1" lang="ja-JP" altLang="en-US"/>
          </a:p>
        </p:txBody>
      </p:sp>
    </p:spTree>
    <p:extLst>
      <p:ext uri="{BB962C8B-B14F-4D97-AF65-F5344CB8AC3E}">
        <p14:creationId xmlns:p14="http://schemas.microsoft.com/office/powerpoint/2010/main" val="15617514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2D7DCB6-1F9A-4EC4-9A5E-FB622F2CD6B4}"/>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8A60C4DE-E213-479E-8711-4249792F36CB}"/>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1561FB74-A6BB-4ACC-B766-E6D2C2223B39}"/>
              </a:ext>
            </a:extLst>
          </p:cNvPr>
          <p:cNvSpPr>
            <a:spLocks noGrp="1"/>
          </p:cNvSpPr>
          <p:nvPr>
            <p:ph type="dt" sz="half" idx="10"/>
          </p:nvPr>
        </p:nvSpPr>
        <p:spPr/>
        <p:txBody>
          <a:bodyPr/>
          <a:lstStyle/>
          <a:p>
            <a:fld id="{7415BA0B-C0F4-4670-836D-9298666CE87D}" type="datetimeFigureOut">
              <a:rPr kumimoji="1" lang="ja-JP" altLang="en-US" smtClean="0"/>
              <a:t>2025/10/28</a:t>
            </a:fld>
            <a:endParaRPr kumimoji="1" lang="ja-JP" altLang="en-US"/>
          </a:p>
        </p:txBody>
      </p:sp>
      <p:sp>
        <p:nvSpPr>
          <p:cNvPr id="5" name="フッター プレースホルダー 4">
            <a:extLst>
              <a:ext uri="{FF2B5EF4-FFF2-40B4-BE49-F238E27FC236}">
                <a16:creationId xmlns:a16="http://schemas.microsoft.com/office/drawing/2014/main" id="{B38175BF-5240-46FE-95E4-02B300DF609C}"/>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B2C7AC7D-CA01-4686-9B93-FA897BF586A8}"/>
              </a:ext>
            </a:extLst>
          </p:cNvPr>
          <p:cNvSpPr>
            <a:spLocks noGrp="1"/>
          </p:cNvSpPr>
          <p:nvPr>
            <p:ph type="sldNum" sz="quarter" idx="12"/>
          </p:nvPr>
        </p:nvSpPr>
        <p:spPr/>
        <p:txBody>
          <a:bodyPr/>
          <a:lstStyle/>
          <a:p>
            <a:fld id="{8D9B5863-7FCF-4CF1-B1E2-1E19C5D6BD37}" type="slidenum">
              <a:rPr kumimoji="1" lang="ja-JP" altLang="en-US" smtClean="0"/>
              <a:t>‹#›</a:t>
            </a:fld>
            <a:endParaRPr kumimoji="1" lang="ja-JP" altLang="en-US"/>
          </a:p>
        </p:txBody>
      </p:sp>
    </p:spTree>
    <p:extLst>
      <p:ext uri="{BB962C8B-B14F-4D97-AF65-F5344CB8AC3E}">
        <p14:creationId xmlns:p14="http://schemas.microsoft.com/office/powerpoint/2010/main" val="4243118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E2F3635E-377B-4737-8C24-082D2C1117C7}"/>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DEC64E5C-3984-43B4-B871-12A0544783EC}"/>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2DF2E3FD-E3B2-482D-8075-1EB6036DE8F0}"/>
              </a:ext>
            </a:extLst>
          </p:cNvPr>
          <p:cNvSpPr>
            <a:spLocks noGrp="1"/>
          </p:cNvSpPr>
          <p:nvPr>
            <p:ph type="dt" sz="half" idx="10"/>
          </p:nvPr>
        </p:nvSpPr>
        <p:spPr/>
        <p:txBody>
          <a:bodyPr/>
          <a:lstStyle/>
          <a:p>
            <a:fld id="{7415BA0B-C0F4-4670-836D-9298666CE87D}" type="datetimeFigureOut">
              <a:rPr kumimoji="1" lang="ja-JP" altLang="en-US" smtClean="0"/>
              <a:t>2025/10/28</a:t>
            </a:fld>
            <a:endParaRPr kumimoji="1" lang="ja-JP" altLang="en-US"/>
          </a:p>
        </p:txBody>
      </p:sp>
      <p:sp>
        <p:nvSpPr>
          <p:cNvPr id="5" name="フッター プレースホルダー 4">
            <a:extLst>
              <a:ext uri="{FF2B5EF4-FFF2-40B4-BE49-F238E27FC236}">
                <a16:creationId xmlns:a16="http://schemas.microsoft.com/office/drawing/2014/main" id="{14256D23-3083-4EAD-8173-B3CD46BB965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3F13A23-41AF-45DD-AF8E-A5181D9C36A5}"/>
              </a:ext>
            </a:extLst>
          </p:cNvPr>
          <p:cNvSpPr>
            <a:spLocks noGrp="1"/>
          </p:cNvSpPr>
          <p:nvPr>
            <p:ph type="sldNum" sz="quarter" idx="12"/>
          </p:nvPr>
        </p:nvSpPr>
        <p:spPr/>
        <p:txBody>
          <a:bodyPr/>
          <a:lstStyle/>
          <a:p>
            <a:fld id="{8D9B5863-7FCF-4CF1-B1E2-1E19C5D6BD37}" type="slidenum">
              <a:rPr kumimoji="1" lang="ja-JP" altLang="en-US" smtClean="0"/>
              <a:t>‹#›</a:t>
            </a:fld>
            <a:endParaRPr kumimoji="1" lang="ja-JP" altLang="en-US"/>
          </a:p>
        </p:txBody>
      </p:sp>
    </p:spTree>
    <p:extLst>
      <p:ext uri="{BB962C8B-B14F-4D97-AF65-F5344CB8AC3E}">
        <p14:creationId xmlns:p14="http://schemas.microsoft.com/office/powerpoint/2010/main" val="22368818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6F7A036-484C-4108-8F5F-1A72E01FD292}"/>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243A78DD-05B0-45B1-A39C-AA6E3237B9B0}"/>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647B97F-244B-44C9-B2F4-1C50B5E1F720}"/>
              </a:ext>
            </a:extLst>
          </p:cNvPr>
          <p:cNvSpPr>
            <a:spLocks noGrp="1"/>
          </p:cNvSpPr>
          <p:nvPr>
            <p:ph type="dt" sz="half" idx="10"/>
          </p:nvPr>
        </p:nvSpPr>
        <p:spPr/>
        <p:txBody>
          <a:bodyPr/>
          <a:lstStyle/>
          <a:p>
            <a:fld id="{7415BA0B-C0F4-4670-836D-9298666CE87D}" type="datetimeFigureOut">
              <a:rPr kumimoji="1" lang="ja-JP" altLang="en-US" smtClean="0"/>
              <a:t>2025/10/28</a:t>
            </a:fld>
            <a:endParaRPr kumimoji="1" lang="ja-JP" altLang="en-US"/>
          </a:p>
        </p:txBody>
      </p:sp>
      <p:sp>
        <p:nvSpPr>
          <p:cNvPr id="5" name="フッター プレースホルダー 4">
            <a:extLst>
              <a:ext uri="{FF2B5EF4-FFF2-40B4-BE49-F238E27FC236}">
                <a16:creationId xmlns:a16="http://schemas.microsoft.com/office/drawing/2014/main" id="{D5EA0E08-0A12-436F-9FC2-D105816C1798}"/>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E49FC2D-9CBD-4C72-AD4B-B607C1ACCB5B}"/>
              </a:ext>
            </a:extLst>
          </p:cNvPr>
          <p:cNvSpPr>
            <a:spLocks noGrp="1"/>
          </p:cNvSpPr>
          <p:nvPr>
            <p:ph type="sldNum" sz="quarter" idx="12"/>
          </p:nvPr>
        </p:nvSpPr>
        <p:spPr/>
        <p:txBody>
          <a:bodyPr/>
          <a:lstStyle/>
          <a:p>
            <a:fld id="{8D9B5863-7FCF-4CF1-B1E2-1E19C5D6BD37}" type="slidenum">
              <a:rPr kumimoji="1" lang="ja-JP" altLang="en-US" smtClean="0"/>
              <a:t>‹#›</a:t>
            </a:fld>
            <a:endParaRPr kumimoji="1" lang="ja-JP" altLang="en-US"/>
          </a:p>
        </p:txBody>
      </p:sp>
    </p:spTree>
    <p:extLst>
      <p:ext uri="{BB962C8B-B14F-4D97-AF65-F5344CB8AC3E}">
        <p14:creationId xmlns:p14="http://schemas.microsoft.com/office/powerpoint/2010/main" val="2426072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3D11E1C-8B2C-469F-8072-3B0F33BFD5FC}"/>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7CD1F421-86B3-4A56-A219-BF2405B9403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E50142D9-155D-4315-A2C6-2613A444AF2B}"/>
              </a:ext>
            </a:extLst>
          </p:cNvPr>
          <p:cNvSpPr>
            <a:spLocks noGrp="1"/>
          </p:cNvSpPr>
          <p:nvPr>
            <p:ph type="dt" sz="half" idx="10"/>
          </p:nvPr>
        </p:nvSpPr>
        <p:spPr/>
        <p:txBody>
          <a:bodyPr/>
          <a:lstStyle/>
          <a:p>
            <a:fld id="{7415BA0B-C0F4-4670-836D-9298666CE87D}" type="datetimeFigureOut">
              <a:rPr kumimoji="1" lang="ja-JP" altLang="en-US" smtClean="0"/>
              <a:t>2025/10/28</a:t>
            </a:fld>
            <a:endParaRPr kumimoji="1" lang="ja-JP" altLang="en-US"/>
          </a:p>
        </p:txBody>
      </p:sp>
      <p:sp>
        <p:nvSpPr>
          <p:cNvPr id="5" name="フッター プレースホルダー 4">
            <a:extLst>
              <a:ext uri="{FF2B5EF4-FFF2-40B4-BE49-F238E27FC236}">
                <a16:creationId xmlns:a16="http://schemas.microsoft.com/office/drawing/2014/main" id="{2C190A1A-EB8D-40B8-9E44-21B3AAB62D8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D5C6A9A-F632-44D0-8839-FEBA2CA61C8D}"/>
              </a:ext>
            </a:extLst>
          </p:cNvPr>
          <p:cNvSpPr>
            <a:spLocks noGrp="1"/>
          </p:cNvSpPr>
          <p:nvPr>
            <p:ph type="sldNum" sz="quarter" idx="12"/>
          </p:nvPr>
        </p:nvSpPr>
        <p:spPr/>
        <p:txBody>
          <a:bodyPr/>
          <a:lstStyle/>
          <a:p>
            <a:fld id="{8D9B5863-7FCF-4CF1-B1E2-1E19C5D6BD37}" type="slidenum">
              <a:rPr kumimoji="1" lang="ja-JP" altLang="en-US" smtClean="0"/>
              <a:t>‹#›</a:t>
            </a:fld>
            <a:endParaRPr kumimoji="1" lang="ja-JP" altLang="en-US"/>
          </a:p>
        </p:txBody>
      </p:sp>
    </p:spTree>
    <p:extLst>
      <p:ext uri="{BB962C8B-B14F-4D97-AF65-F5344CB8AC3E}">
        <p14:creationId xmlns:p14="http://schemas.microsoft.com/office/powerpoint/2010/main" val="30986207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D74D49E-A38A-465E-BFE5-9846DAA1800A}"/>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4DC7401C-72EA-4073-8A8C-442242646FF6}"/>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42542BE8-8927-44B1-8DCD-EAB5AA2BFE03}"/>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CD7F1751-7936-435C-AB16-557C338EC137}"/>
              </a:ext>
            </a:extLst>
          </p:cNvPr>
          <p:cNvSpPr>
            <a:spLocks noGrp="1"/>
          </p:cNvSpPr>
          <p:nvPr>
            <p:ph type="dt" sz="half" idx="10"/>
          </p:nvPr>
        </p:nvSpPr>
        <p:spPr/>
        <p:txBody>
          <a:bodyPr/>
          <a:lstStyle/>
          <a:p>
            <a:fld id="{7415BA0B-C0F4-4670-836D-9298666CE87D}" type="datetimeFigureOut">
              <a:rPr kumimoji="1" lang="ja-JP" altLang="en-US" smtClean="0"/>
              <a:t>2025/10/28</a:t>
            </a:fld>
            <a:endParaRPr kumimoji="1" lang="ja-JP" altLang="en-US"/>
          </a:p>
        </p:txBody>
      </p:sp>
      <p:sp>
        <p:nvSpPr>
          <p:cNvPr id="6" name="フッター プレースホルダー 5">
            <a:extLst>
              <a:ext uri="{FF2B5EF4-FFF2-40B4-BE49-F238E27FC236}">
                <a16:creationId xmlns:a16="http://schemas.microsoft.com/office/drawing/2014/main" id="{49CBB06C-E516-4C45-BB9C-CDA6A27E72E3}"/>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BAF1F5F6-49A7-47A0-AB26-3CA313923DCC}"/>
              </a:ext>
            </a:extLst>
          </p:cNvPr>
          <p:cNvSpPr>
            <a:spLocks noGrp="1"/>
          </p:cNvSpPr>
          <p:nvPr>
            <p:ph type="sldNum" sz="quarter" idx="12"/>
          </p:nvPr>
        </p:nvSpPr>
        <p:spPr/>
        <p:txBody>
          <a:bodyPr/>
          <a:lstStyle/>
          <a:p>
            <a:fld id="{8D9B5863-7FCF-4CF1-B1E2-1E19C5D6BD37}" type="slidenum">
              <a:rPr kumimoji="1" lang="ja-JP" altLang="en-US" smtClean="0"/>
              <a:t>‹#›</a:t>
            </a:fld>
            <a:endParaRPr kumimoji="1" lang="ja-JP" altLang="en-US"/>
          </a:p>
        </p:txBody>
      </p:sp>
    </p:spTree>
    <p:extLst>
      <p:ext uri="{BB962C8B-B14F-4D97-AF65-F5344CB8AC3E}">
        <p14:creationId xmlns:p14="http://schemas.microsoft.com/office/powerpoint/2010/main" val="24971884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2D6E171-6B4C-49F0-A6FF-CDA83C67B7F2}"/>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EA9A526E-CA7C-44A9-8FC3-EDD0AF1531E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E3D2A6AA-F277-4C22-9C07-4B6ED01E2159}"/>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204E5904-B537-4C93-A991-E28C1DCE5CE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DD66078E-4339-4AB2-A586-96223FB4E335}"/>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F859958E-60C4-44D9-A2FB-FEAB6A770B0A}"/>
              </a:ext>
            </a:extLst>
          </p:cNvPr>
          <p:cNvSpPr>
            <a:spLocks noGrp="1"/>
          </p:cNvSpPr>
          <p:nvPr>
            <p:ph type="dt" sz="half" idx="10"/>
          </p:nvPr>
        </p:nvSpPr>
        <p:spPr/>
        <p:txBody>
          <a:bodyPr/>
          <a:lstStyle/>
          <a:p>
            <a:fld id="{7415BA0B-C0F4-4670-836D-9298666CE87D}" type="datetimeFigureOut">
              <a:rPr kumimoji="1" lang="ja-JP" altLang="en-US" smtClean="0"/>
              <a:t>2025/10/28</a:t>
            </a:fld>
            <a:endParaRPr kumimoji="1" lang="ja-JP" altLang="en-US"/>
          </a:p>
        </p:txBody>
      </p:sp>
      <p:sp>
        <p:nvSpPr>
          <p:cNvPr id="8" name="フッター プレースホルダー 7">
            <a:extLst>
              <a:ext uri="{FF2B5EF4-FFF2-40B4-BE49-F238E27FC236}">
                <a16:creationId xmlns:a16="http://schemas.microsoft.com/office/drawing/2014/main" id="{C474190D-1613-4119-9D1E-EEB8849E320B}"/>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B885317F-22AF-4026-8798-C1C61CFD717E}"/>
              </a:ext>
            </a:extLst>
          </p:cNvPr>
          <p:cNvSpPr>
            <a:spLocks noGrp="1"/>
          </p:cNvSpPr>
          <p:nvPr>
            <p:ph type="sldNum" sz="quarter" idx="12"/>
          </p:nvPr>
        </p:nvSpPr>
        <p:spPr/>
        <p:txBody>
          <a:bodyPr/>
          <a:lstStyle/>
          <a:p>
            <a:fld id="{8D9B5863-7FCF-4CF1-B1E2-1E19C5D6BD37}" type="slidenum">
              <a:rPr kumimoji="1" lang="ja-JP" altLang="en-US" smtClean="0"/>
              <a:t>‹#›</a:t>
            </a:fld>
            <a:endParaRPr kumimoji="1" lang="ja-JP" altLang="en-US"/>
          </a:p>
        </p:txBody>
      </p:sp>
    </p:spTree>
    <p:extLst>
      <p:ext uri="{BB962C8B-B14F-4D97-AF65-F5344CB8AC3E}">
        <p14:creationId xmlns:p14="http://schemas.microsoft.com/office/powerpoint/2010/main" val="4919136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C10F095-CEDE-43C0-9298-311B61A6DDB8}"/>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04BB4F1A-9D7D-43B8-A1DB-4CDD85DEC966}"/>
              </a:ext>
            </a:extLst>
          </p:cNvPr>
          <p:cNvSpPr>
            <a:spLocks noGrp="1"/>
          </p:cNvSpPr>
          <p:nvPr>
            <p:ph type="dt" sz="half" idx="10"/>
          </p:nvPr>
        </p:nvSpPr>
        <p:spPr/>
        <p:txBody>
          <a:bodyPr/>
          <a:lstStyle/>
          <a:p>
            <a:fld id="{7415BA0B-C0F4-4670-836D-9298666CE87D}" type="datetimeFigureOut">
              <a:rPr kumimoji="1" lang="ja-JP" altLang="en-US" smtClean="0"/>
              <a:t>2025/10/28</a:t>
            </a:fld>
            <a:endParaRPr kumimoji="1" lang="ja-JP" altLang="en-US"/>
          </a:p>
        </p:txBody>
      </p:sp>
      <p:sp>
        <p:nvSpPr>
          <p:cNvPr id="4" name="フッター プレースホルダー 3">
            <a:extLst>
              <a:ext uri="{FF2B5EF4-FFF2-40B4-BE49-F238E27FC236}">
                <a16:creationId xmlns:a16="http://schemas.microsoft.com/office/drawing/2014/main" id="{2548F2D2-7BB4-449E-A7A0-48E0B479A686}"/>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EC801194-4934-45A8-818E-861FBC4E82FE}"/>
              </a:ext>
            </a:extLst>
          </p:cNvPr>
          <p:cNvSpPr>
            <a:spLocks noGrp="1"/>
          </p:cNvSpPr>
          <p:nvPr>
            <p:ph type="sldNum" sz="quarter" idx="12"/>
          </p:nvPr>
        </p:nvSpPr>
        <p:spPr/>
        <p:txBody>
          <a:bodyPr/>
          <a:lstStyle/>
          <a:p>
            <a:fld id="{8D9B5863-7FCF-4CF1-B1E2-1E19C5D6BD37}" type="slidenum">
              <a:rPr kumimoji="1" lang="ja-JP" altLang="en-US" smtClean="0"/>
              <a:t>‹#›</a:t>
            </a:fld>
            <a:endParaRPr kumimoji="1" lang="ja-JP" altLang="en-US"/>
          </a:p>
        </p:txBody>
      </p:sp>
    </p:spTree>
    <p:extLst>
      <p:ext uri="{BB962C8B-B14F-4D97-AF65-F5344CB8AC3E}">
        <p14:creationId xmlns:p14="http://schemas.microsoft.com/office/powerpoint/2010/main" val="19825361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205CD5AE-42E5-44FD-B16F-E63FDF6AD5BD}"/>
              </a:ext>
            </a:extLst>
          </p:cNvPr>
          <p:cNvSpPr>
            <a:spLocks noGrp="1"/>
          </p:cNvSpPr>
          <p:nvPr>
            <p:ph type="dt" sz="half" idx="10"/>
          </p:nvPr>
        </p:nvSpPr>
        <p:spPr/>
        <p:txBody>
          <a:bodyPr/>
          <a:lstStyle/>
          <a:p>
            <a:fld id="{7415BA0B-C0F4-4670-836D-9298666CE87D}" type="datetimeFigureOut">
              <a:rPr kumimoji="1" lang="ja-JP" altLang="en-US" smtClean="0"/>
              <a:t>2025/10/28</a:t>
            </a:fld>
            <a:endParaRPr kumimoji="1" lang="ja-JP" altLang="en-US"/>
          </a:p>
        </p:txBody>
      </p:sp>
      <p:sp>
        <p:nvSpPr>
          <p:cNvPr id="3" name="フッター プレースホルダー 2">
            <a:extLst>
              <a:ext uri="{FF2B5EF4-FFF2-40B4-BE49-F238E27FC236}">
                <a16:creationId xmlns:a16="http://schemas.microsoft.com/office/drawing/2014/main" id="{4BE2484D-6A80-439C-8074-59C232640201}"/>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A53EC11C-E15E-45DC-8CB8-02B14351249C}"/>
              </a:ext>
            </a:extLst>
          </p:cNvPr>
          <p:cNvSpPr>
            <a:spLocks noGrp="1"/>
          </p:cNvSpPr>
          <p:nvPr>
            <p:ph type="sldNum" sz="quarter" idx="12"/>
          </p:nvPr>
        </p:nvSpPr>
        <p:spPr/>
        <p:txBody>
          <a:bodyPr/>
          <a:lstStyle/>
          <a:p>
            <a:fld id="{8D9B5863-7FCF-4CF1-B1E2-1E19C5D6BD37}" type="slidenum">
              <a:rPr kumimoji="1" lang="ja-JP" altLang="en-US" smtClean="0"/>
              <a:t>‹#›</a:t>
            </a:fld>
            <a:endParaRPr kumimoji="1" lang="ja-JP" altLang="en-US"/>
          </a:p>
        </p:txBody>
      </p:sp>
    </p:spTree>
    <p:extLst>
      <p:ext uri="{BB962C8B-B14F-4D97-AF65-F5344CB8AC3E}">
        <p14:creationId xmlns:p14="http://schemas.microsoft.com/office/powerpoint/2010/main" val="7459460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266780F-3080-499D-91D5-C03E46D9ADA1}"/>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D20877C9-E1C5-43BE-8715-F14BEF15B9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96D3FD74-EF26-4317-8E78-97B35B5673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1C28C6AA-86F3-4E9B-9413-044E7C29F95E}"/>
              </a:ext>
            </a:extLst>
          </p:cNvPr>
          <p:cNvSpPr>
            <a:spLocks noGrp="1"/>
          </p:cNvSpPr>
          <p:nvPr>
            <p:ph type="dt" sz="half" idx="10"/>
          </p:nvPr>
        </p:nvSpPr>
        <p:spPr/>
        <p:txBody>
          <a:bodyPr/>
          <a:lstStyle/>
          <a:p>
            <a:fld id="{7415BA0B-C0F4-4670-836D-9298666CE87D}" type="datetimeFigureOut">
              <a:rPr kumimoji="1" lang="ja-JP" altLang="en-US" smtClean="0"/>
              <a:t>2025/10/28</a:t>
            </a:fld>
            <a:endParaRPr kumimoji="1" lang="ja-JP" altLang="en-US"/>
          </a:p>
        </p:txBody>
      </p:sp>
      <p:sp>
        <p:nvSpPr>
          <p:cNvPr id="6" name="フッター プレースホルダー 5">
            <a:extLst>
              <a:ext uri="{FF2B5EF4-FFF2-40B4-BE49-F238E27FC236}">
                <a16:creationId xmlns:a16="http://schemas.microsoft.com/office/drawing/2014/main" id="{ECC5A1E0-4A88-44E3-BA57-0017E7C90ECB}"/>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53E4DFFF-19FC-4131-8E20-7AF7B2014C5A}"/>
              </a:ext>
            </a:extLst>
          </p:cNvPr>
          <p:cNvSpPr>
            <a:spLocks noGrp="1"/>
          </p:cNvSpPr>
          <p:nvPr>
            <p:ph type="sldNum" sz="quarter" idx="12"/>
          </p:nvPr>
        </p:nvSpPr>
        <p:spPr/>
        <p:txBody>
          <a:bodyPr/>
          <a:lstStyle/>
          <a:p>
            <a:fld id="{8D9B5863-7FCF-4CF1-B1E2-1E19C5D6BD37}" type="slidenum">
              <a:rPr kumimoji="1" lang="ja-JP" altLang="en-US" smtClean="0"/>
              <a:t>‹#›</a:t>
            </a:fld>
            <a:endParaRPr kumimoji="1" lang="ja-JP" altLang="en-US"/>
          </a:p>
        </p:txBody>
      </p:sp>
    </p:spTree>
    <p:extLst>
      <p:ext uri="{BB962C8B-B14F-4D97-AF65-F5344CB8AC3E}">
        <p14:creationId xmlns:p14="http://schemas.microsoft.com/office/powerpoint/2010/main" val="34793334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FFE8DA1-9163-4785-81C7-65861AE324EF}"/>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84F79882-7ABA-43D6-A118-381A65E8746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53DBF923-3365-4D08-8CD3-C2237C575EE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3548D767-23B9-48FB-BB52-0D24A65F7F10}"/>
              </a:ext>
            </a:extLst>
          </p:cNvPr>
          <p:cNvSpPr>
            <a:spLocks noGrp="1"/>
          </p:cNvSpPr>
          <p:nvPr>
            <p:ph type="dt" sz="half" idx="10"/>
          </p:nvPr>
        </p:nvSpPr>
        <p:spPr/>
        <p:txBody>
          <a:bodyPr/>
          <a:lstStyle/>
          <a:p>
            <a:fld id="{7415BA0B-C0F4-4670-836D-9298666CE87D}" type="datetimeFigureOut">
              <a:rPr kumimoji="1" lang="ja-JP" altLang="en-US" smtClean="0"/>
              <a:t>2025/10/28</a:t>
            </a:fld>
            <a:endParaRPr kumimoji="1" lang="ja-JP" altLang="en-US"/>
          </a:p>
        </p:txBody>
      </p:sp>
      <p:sp>
        <p:nvSpPr>
          <p:cNvPr id="6" name="フッター プレースホルダー 5">
            <a:extLst>
              <a:ext uri="{FF2B5EF4-FFF2-40B4-BE49-F238E27FC236}">
                <a16:creationId xmlns:a16="http://schemas.microsoft.com/office/drawing/2014/main" id="{306A9E5E-F51A-4EEC-AE50-8A9095C8BE65}"/>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AB190304-C678-4EC6-9245-A9E7660BDFF4}"/>
              </a:ext>
            </a:extLst>
          </p:cNvPr>
          <p:cNvSpPr>
            <a:spLocks noGrp="1"/>
          </p:cNvSpPr>
          <p:nvPr>
            <p:ph type="sldNum" sz="quarter" idx="12"/>
          </p:nvPr>
        </p:nvSpPr>
        <p:spPr/>
        <p:txBody>
          <a:bodyPr/>
          <a:lstStyle/>
          <a:p>
            <a:fld id="{8D9B5863-7FCF-4CF1-B1E2-1E19C5D6BD37}" type="slidenum">
              <a:rPr kumimoji="1" lang="ja-JP" altLang="en-US" smtClean="0"/>
              <a:t>‹#›</a:t>
            </a:fld>
            <a:endParaRPr kumimoji="1" lang="ja-JP" altLang="en-US"/>
          </a:p>
        </p:txBody>
      </p:sp>
    </p:spTree>
    <p:extLst>
      <p:ext uri="{BB962C8B-B14F-4D97-AF65-F5344CB8AC3E}">
        <p14:creationId xmlns:p14="http://schemas.microsoft.com/office/powerpoint/2010/main" val="27923949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B2A9C313-7A79-492F-98C1-A27A9D9A555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3457026D-BB67-403C-A270-98E9A0275D8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70EC91C-2D4B-49E7-802E-CA5927ACA87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15BA0B-C0F4-4670-836D-9298666CE87D}" type="datetimeFigureOut">
              <a:rPr kumimoji="1" lang="ja-JP" altLang="en-US" smtClean="0"/>
              <a:t>2025/10/28</a:t>
            </a:fld>
            <a:endParaRPr kumimoji="1" lang="ja-JP" altLang="en-US"/>
          </a:p>
        </p:txBody>
      </p:sp>
      <p:sp>
        <p:nvSpPr>
          <p:cNvPr id="5" name="フッター プレースホルダー 4">
            <a:extLst>
              <a:ext uri="{FF2B5EF4-FFF2-40B4-BE49-F238E27FC236}">
                <a16:creationId xmlns:a16="http://schemas.microsoft.com/office/drawing/2014/main" id="{D9A9DAF2-52D3-45A4-B796-23BA309B7DC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32B0D2FF-BA17-46C4-BFA0-A6379010CD8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9B5863-7FCF-4CF1-B1E2-1E19C5D6BD37}" type="slidenum">
              <a:rPr kumimoji="1" lang="ja-JP" altLang="en-US" smtClean="0"/>
              <a:t>‹#›</a:t>
            </a:fld>
            <a:endParaRPr kumimoji="1" lang="ja-JP" altLang="en-US"/>
          </a:p>
        </p:txBody>
      </p:sp>
    </p:spTree>
    <p:extLst>
      <p:ext uri="{BB962C8B-B14F-4D97-AF65-F5344CB8AC3E}">
        <p14:creationId xmlns:p14="http://schemas.microsoft.com/office/powerpoint/2010/main" val="9458540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11.jpg"/><Relationship Id="rId5" Type="http://schemas.openxmlformats.org/officeDocument/2006/relationships/image" Target="../media/image2.png"/><Relationship Id="rId10" Type="http://schemas.openxmlformats.org/officeDocument/2006/relationships/image" Target="../media/image15.png"/><Relationship Id="rId4" Type="http://schemas.openxmlformats.org/officeDocument/2006/relationships/image" Target="../media/image10.png"/><Relationship Id="rId9"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2.png"/><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F431EE1-3E5A-4719-AE17-A4149DE11EC9}"/>
              </a:ext>
            </a:extLst>
          </p:cNvPr>
          <p:cNvSpPr>
            <a:spLocks noGrp="1"/>
          </p:cNvSpPr>
          <p:nvPr>
            <p:ph type="ctrTitle"/>
          </p:nvPr>
        </p:nvSpPr>
        <p:spPr>
          <a:xfrm>
            <a:off x="1524000" y="286340"/>
            <a:ext cx="9144000" cy="2387191"/>
          </a:xfrm>
        </p:spPr>
        <p:txBody>
          <a:bodyPr>
            <a:normAutofit/>
          </a:bodyPr>
          <a:lstStyle/>
          <a:p>
            <a:pPr algn="l"/>
            <a:r>
              <a:rPr kumimoji="1" lang="ja-JP" altLang="en-US" sz="3600" b="1" dirty="0"/>
              <a:t>　　　　</a:t>
            </a:r>
            <a:r>
              <a:rPr kumimoji="1" lang="ja-JP" altLang="en-US" sz="3600" b="1" dirty="0">
                <a:latin typeface="HGS創英角ｺﾞｼｯｸUB" panose="020B0900000000000000" pitchFamily="50" charset="-128"/>
                <a:ea typeface="HGS創英角ｺﾞｼｯｸUB" panose="020B0900000000000000" pitchFamily="50" charset="-128"/>
              </a:rPr>
              <a:t>この薬局は</a:t>
            </a:r>
            <a:br>
              <a:rPr kumimoji="1" lang="en-US" altLang="ja-JP" sz="3600" b="1" dirty="0">
                <a:latin typeface="HGS創英角ｺﾞｼｯｸUB" panose="020B0900000000000000" pitchFamily="50" charset="-128"/>
                <a:ea typeface="HGS創英角ｺﾞｼｯｸUB" panose="020B0900000000000000" pitchFamily="50" charset="-128"/>
              </a:rPr>
            </a:br>
            <a:r>
              <a:rPr kumimoji="1" lang="ja-JP" altLang="en-US" sz="3600" b="1" dirty="0">
                <a:latin typeface="HGS創英角ｺﾞｼｯｸUB" panose="020B0900000000000000" pitchFamily="50" charset="-128"/>
                <a:ea typeface="HGS創英角ｺﾞｼｯｸUB" panose="020B0900000000000000" pitchFamily="50" charset="-128"/>
              </a:rPr>
              <a:t>　　　　　</a:t>
            </a:r>
            <a:r>
              <a:rPr kumimoji="1" lang="ja-JP" altLang="en-US" b="1" dirty="0">
                <a:latin typeface="HGS創英角ｺﾞｼｯｸUB" panose="020B0900000000000000" pitchFamily="50" charset="-128"/>
                <a:ea typeface="HGS創英角ｺﾞｼｯｸUB" panose="020B0900000000000000" pitchFamily="50" charset="-128"/>
              </a:rPr>
              <a:t>「保険薬局」</a:t>
            </a:r>
            <a:br>
              <a:rPr kumimoji="1" lang="en-US" altLang="ja-JP" b="1" dirty="0">
                <a:latin typeface="HGS創英角ｺﾞｼｯｸUB" panose="020B0900000000000000" pitchFamily="50" charset="-128"/>
                <a:ea typeface="HGS創英角ｺﾞｼｯｸUB" panose="020B0900000000000000" pitchFamily="50" charset="-128"/>
              </a:rPr>
            </a:br>
            <a:r>
              <a:rPr kumimoji="1" lang="ja-JP" altLang="en-US" b="1" dirty="0">
                <a:latin typeface="HGS創英角ｺﾞｼｯｸUB" panose="020B0900000000000000" pitchFamily="50" charset="-128"/>
                <a:ea typeface="HGS創英角ｺﾞｼｯｸUB" panose="020B0900000000000000" pitchFamily="50" charset="-128"/>
              </a:rPr>
              <a:t>　　　　　　　</a:t>
            </a:r>
            <a:r>
              <a:rPr kumimoji="1" lang="ja-JP" altLang="en-US" sz="3600" b="1" dirty="0">
                <a:latin typeface="HGS創英角ｺﾞｼｯｸUB" panose="020B0900000000000000" pitchFamily="50" charset="-128"/>
                <a:ea typeface="HGS創英角ｺﾞｼｯｸUB" panose="020B0900000000000000" pitchFamily="50" charset="-128"/>
              </a:rPr>
              <a:t>です</a:t>
            </a:r>
          </a:p>
        </p:txBody>
      </p:sp>
      <p:sp>
        <p:nvSpPr>
          <p:cNvPr id="3" name="字幕 2">
            <a:extLst>
              <a:ext uri="{FF2B5EF4-FFF2-40B4-BE49-F238E27FC236}">
                <a16:creationId xmlns:a16="http://schemas.microsoft.com/office/drawing/2014/main" id="{D3869DF8-2E55-46BF-8F14-BDA4BCA9C41F}"/>
              </a:ext>
            </a:extLst>
          </p:cNvPr>
          <p:cNvSpPr>
            <a:spLocks noGrp="1"/>
          </p:cNvSpPr>
          <p:nvPr>
            <p:ph type="subTitle" idx="1"/>
          </p:nvPr>
        </p:nvSpPr>
        <p:spPr>
          <a:xfrm>
            <a:off x="1524000" y="2673531"/>
            <a:ext cx="9144000" cy="1655762"/>
          </a:xfrm>
        </p:spPr>
        <p:txBody>
          <a:bodyPr>
            <a:normAutofit lnSpcReduction="10000"/>
          </a:bodyPr>
          <a:lstStyle/>
          <a:p>
            <a:r>
              <a:rPr kumimoji="1" lang="ja-JP" altLang="en-US" b="1" dirty="0">
                <a:latin typeface="HGS創英角ｺﾞｼｯｸUB" panose="020B0900000000000000" pitchFamily="50" charset="-128"/>
                <a:ea typeface="HGS創英角ｺﾞｼｯｸUB" panose="020B0900000000000000" pitchFamily="50" charset="-128"/>
              </a:rPr>
              <a:t>当薬局は厚生労働大臣が定める基準によって調剤を行っている</a:t>
            </a:r>
            <a:endParaRPr kumimoji="1" lang="en-US" altLang="ja-JP" b="1" dirty="0">
              <a:latin typeface="HGS創英角ｺﾞｼｯｸUB" panose="020B0900000000000000" pitchFamily="50" charset="-128"/>
              <a:ea typeface="HGS創英角ｺﾞｼｯｸUB" panose="020B0900000000000000" pitchFamily="50" charset="-128"/>
            </a:endParaRPr>
          </a:p>
          <a:p>
            <a:pPr algn="l"/>
            <a:r>
              <a:rPr lang="ja-JP" altLang="en-US" b="1" dirty="0">
                <a:latin typeface="HGS創英角ｺﾞｼｯｸUB" panose="020B0900000000000000" pitchFamily="50" charset="-128"/>
                <a:ea typeface="HGS創英角ｺﾞｼｯｸUB" panose="020B0900000000000000" pitchFamily="50" charset="-128"/>
              </a:rPr>
              <a:t>「保険薬局」です。</a:t>
            </a:r>
            <a:endParaRPr lang="en-US" altLang="ja-JP" b="1" dirty="0">
              <a:latin typeface="HGS創英角ｺﾞｼｯｸUB" panose="020B0900000000000000" pitchFamily="50" charset="-128"/>
              <a:ea typeface="HGS創英角ｺﾞｼｯｸUB" panose="020B0900000000000000" pitchFamily="50" charset="-128"/>
            </a:endParaRPr>
          </a:p>
          <a:p>
            <a:pPr algn="l"/>
            <a:r>
              <a:rPr lang="ja-JP" altLang="en-US" b="1" dirty="0">
                <a:latin typeface="HGS創英角ｺﾞｼｯｸUB" panose="020B0900000000000000" pitchFamily="50" charset="-128"/>
                <a:ea typeface="HGS創英角ｺﾞｼｯｸUB" panose="020B0900000000000000" pitchFamily="50" charset="-128"/>
              </a:rPr>
              <a:t>「保険薬局」とは薬剤師が健康保険を使って調剤を行ったり、</a:t>
            </a:r>
            <a:endParaRPr lang="en-US" altLang="ja-JP" b="1" dirty="0">
              <a:latin typeface="HGS創英角ｺﾞｼｯｸUB" panose="020B0900000000000000" pitchFamily="50" charset="-128"/>
              <a:ea typeface="HGS創英角ｺﾞｼｯｸUB" panose="020B0900000000000000" pitchFamily="50" charset="-128"/>
            </a:endParaRPr>
          </a:p>
          <a:p>
            <a:pPr algn="l"/>
            <a:r>
              <a:rPr lang="ja-JP" altLang="en-US" b="1" dirty="0">
                <a:latin typeface="HGS創英角ｺﾞｼｯｸUB" panose="020B0900000000000000" pitchFamily="50" charset="-128"/>
                <a:ea typeface="HGS創英角ｺﾞｼｯｸUB" panose="020B0900000000000000" pitchFamily="50" charset="-128"/>
              </a:rPr>
              <a:t>一般薬を販売している薬局のことです。</a:t>
            </a:r>
            <a:endParaRPr lang="en-US" altLang="ja-JP" b="1" dirty="0">
              <a:latin typeface="HGS創英角ｺﾞｼｯｸUB" panose="020B0900000000000000" pitchFamily="50" charset="-128"/>
              <a:ea typeface="HGS創英角ｺﾞｼｯｸUB" panose="020B0900000000000000" pitchFamily="50" charset="-128"/>
            </a:endParaRPr>
          </a:p>
          <a:p>
            <a:endParaRPr kumimoji="1" lang="ja-JP" altLang="en-US" dirty="0"/>
          </a:p>
        </p:txBody>
      </p:sp>
      <p:sp>
        <p:nvSpPr>
          <p:cNvPr id="4" name="テキスト ボックス 3">
            <a:extLst>
              <a:ext uri="{FF2B5EF4-FFF2-40B4-BE49-F238E27FC236}">
                <a16:creationId xmlns:a16="http://schemas.microsoft.com/office/drawing/2014/main" id="{B442C030-8375-43CB-B408-A637A93ADC8B}"/>
              </a:ext>
            </a:extLst>
          </p:cNvPr>
          <p:cNvSpPr txBox="1"/>
          <p:nvPr/>
        </p:nvSpPr>
        <p:spPr>
          <a:xfrm>
            <a:off x="2068285" y="4990012"/>
            <a:ext cx="7376160" cy="1015663"/>
          </a:xfrm>
          <a:prstGeom prst="rect">
            <a:avLst/>
          </a:prstGeom>
          <a:noFill/>
        </p:spPr>
        <p:txBody>
          <a:bodyPr wrap="square" rtlCol="0">
            <a:spAutoFit/>
          </a:bodyPr>
          <a:lstStyle/>
          <a:p>
            <a:r>
              <a:rPr kumimoji="1" lang="ja-JP" altLang="en-US" sz="6000" dirty="0">
                <a:latin typeface="HGS創英角ｺﾞｼｯｸUB" panose="020B0900000000000000" pitchFamily="50" charset="-128"/>
                <a:ea typeface="HGS創英角ｺﾞｼｯｸUB" panose="020B0900000000000000" pitchFamily="50" charset="-128"/>
              </a:rPr>
              <a:t>にこ</a:t>
            </a:r>
            <a:r>
              <a:rPr kumimoji="1" lang="ja-JP" altLang="en-US" sz="6000">
                <a:latin typeface="HGS創英角ｺﾞｼｯｸUB" panose="020B0900000000000000" pitchFamily="50" charset="-128"/>
                <a:ea typeface="HGS創英角ｺﾞｼｯｸUB" panose="020B0900000000000000" pitchFamily="50" charset="-128"/>
              </a:rPr>
              <a:t>ぴん薬局高木店</a:t>
            </a:r>
            <a:endParaRPr kumimoji="1" lang="ja-JP" altLang="en-US" sz="6000" dirty="0">
              <a:latin typeface="HGS創英角ｺﾞｼｯｸUB" panose="020B0900000000000000" pitchFamily="50" charset="-128"/>
              <a:ea typeface="HGS創英角ｺﾞｼｯｸUB" panose="020B0900000000000000" pitchFamily="50" charset="-128"/>
            </a:endParaRPr>
          </a:p>
        </p:txBody>
      </p:sp>
      <p:pic>
        <p:nvPicPr>
          <p:cNvPr id="6" name="図 5">
            <a:extLst>
              <a:ext uri="{FF2B5EF4-FFF2-40B4-BE49-F238E27FC236}">
                <a16:creationId xmlns:a16="http://schemas.microsoft.com/office/drawing/2014/main" id="{C26B80FD-0C3B-4B11-AC8F-B624983A3B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35885" y="860840"/>
            <a:ext cx="1212980" cy="1659509"/>
          </a:xfrm>
          <a:prstGeom prst="rect">
            <a:avLst/>
          </a:prstGeom>
        </p:spPr>
      </p:pic>
      <p:pic>
        <p:nvPicPr>
          <p:cNvPr id="8" name="図 7">
            <a:extLst>
              <a:ext uri="{FF2B5EF4-FFF2-40B4-BE49-F238E27FC236}">
                <a16:creationId xmlns:a16="http://schemas.microsoft.com/office/drawing/2014/main" id="{E843AE93-240C-4ED8-9488-CFB5C4EA1A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44445" y="4135198"/>
            <a:ext cx="2192694" cy="2192694"/>
          </a:xfrm>
          <a:prstGeom prst="rect">
            <a:avLst/>
          </a:prstGeom>
        </p:spPr>
      </p:pic>
    </p:spTree>
    <p:extLst>
      <p:ext uri="{BB962C8B-B14F-4D97-AF65-F5344CB8AC3E}">
        <p14:creationId xmlns:p14="http://schemas.microsoft.com/office/powerpoint/2010/main" val="26836113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14CDDAF3-9375-FADC-E2A5-761295D3A423}"/>
              </a:ext>
            </a:extLst>
          </p:cNvPr>
          <p:cNvSpPr txBox="1"/>
          <p:nvPr/>
        </p:nvSpPr>
        <p:spPr>
          <a:xfrm>
            <a:off x="101600" y="421977"/>
            <a:ext cx="11856720" cy="60016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6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感染・災害発生時に対応できる体制を備えています。</a:t>
            </a:r>
            <a:endParaRPr kumimoji="1" lang="en-US" altLang="ja-JP" sz="36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36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36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36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36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36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4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4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当薬局は、皆様の健康を守るため、災害や新しい感染症が発生した際にも迅速に対応できる体制を備えています。</a:t>
            </a:r>
            <a:endParaRPr kumimoji="1" lang="en-US" altLang="ja-JP" sz="24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4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他の薬局や病院、行政機関と連携し、災害や緊急時でも安心して薬を受けとれる</a:t>
            </a:r>
            <a:endParaRPr kumimoji="1" lang="en-US" altLang="ja-JP" sz="24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仕組みを維持します。</a:t>
            </a:r>
            <a:endParaRPr kumimoji="1" lang="en-US" altLang="ja-JP" sz="24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pic>
        <p:nvPicPr>
          <p:cNvPr id="1026" name="Picture 2" descr="地震 | 無料のAi・PNG白黒シルエットイラスト">
            <a:extLst>
              <a:ext uri="{FF2B5EF4-FFF2-40B4-BE49-F238E27FC236}">
                <a16:creationId xmlns:a16="http://schemas.microsoft.com/office/drawing/2014/main" id="{DCA63448-191A-CC45-FB5B-CF597FCACA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2394" y="1720998"/>
            <a:ext cx="1662431" cy="164592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黒色の台風マークイラストのフリー素材｜イラストイメージ">
            <a:extLst>
              <a:ext uri="{FF2B5EF4-FFF2-40B4-BE49-F238E27FC236}">
                <a16:creationId xmlns:a16="http://schemas.microsoft.com/office/drawing/2014/main" id="{1D0D8DA0-3161-0337-8824-0E5CFF1A1A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95699" y="1953260"/>
            <a:ext cx="1341120" cy="129286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ウイルス菌キャラのシルエット | 無料のAi・PNG白黒シルエット ...">
            <a:extLst>
              <a:ext uri="{FF2B5EF4-FFF2-40B4-BE49-F238E27FC236}">
                <a16:creationId xmlns:a16="http://schemas.microsoft.com/office/drawing/2014/main" id="{7573DF51-A5C2-9EE9-2C83-C02D8454F24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03244" y="1953260"/>
            <a:ext cx="1554480" cy="129286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壁を押す人のシルエット | 無料のAi・PNG白黒シルエットイラスト">
            <a:extLst>
              <a:ext uri="{FF2B5EF4-FFF2-40B4-BE49-F238E27FC236}">
                <a16:creationId xmlns:a16="http://schemas.microsoft.com/office/drawing/2014/main" id="{A9FE4B14-B4F4-600D-72EE-4CD3AF0C722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44080" y="1397494"/>
            <a:ext cx="3078479" cy="27618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57215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609F6031-0998-7BAF-BAEA-54016517AD24}"/>
              </a:ext>
            </a:extLst>
          </p:cNvPr>
          <p:cNvSpPr txBox="1"/>
          <p:nvPr/>
        </p:nvSpPr>
        <p:spPr>
          <a:xfrm>
            <a:off x="660400" y="414873"/>
            <a:ext cx="11023600" cy="640175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6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医療</a:t>
            </a:r>
            <a:r>
              <a:rPr kumimoji="1" lang="en-US" altLang="ja-JP" sz="36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DX</a:t>
            </a:r>
            <a:r>
              <a:rPr kumimoji="1" lang="ja-JP" altLang="en-US" sz="36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を積極的に推進しています</a:t>
            </a:r>
            <a:endParaRPr kumimoji="1" lang="en-US" altLang="ja-JP" sz="36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8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当薬局では患者さんに質の高い医療を提供するために、医療</a:t>
            </a:r>
            <a:r>
              <a:rPr kumimoji="1" lang="en-US" altLang="ja-JP" sz="16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DX</a:t>
            </a:r>
            <a:r>
              <a:rPr kumimoji="1" lang="ja-JP" altLang="en-US" sz="16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を積極的に推進しています。</a:t>
            </a:r>
            <a:endParaRPr kumimoji="1" lang="en-US" altLang="ja-JP" sz="16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具体例には、以下の取り組みを行っています。</a:t>
            </a:r>
            <a:endParaRPr kumimoji="1" lang="en-US" altLang="ja-JP" sz="16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1.</a:t>
            </a:r>
            <a:r>
              <a:rPr kumimoji="1" lang="ja-JP" altLang="en-US" sz="20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オンライン資格確認等システムの活用</a:t>
            </a:r>
            <a:endParaRPr kumimoji="1" lang="en-US" altLang="ja-JP" sz="20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8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8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オンライン資格確認等システムを通じて、患者さんの診療情報や薬剤情報等を取得し調剤や</a:t>
            </a:r>
            <a:endParaRPr kumimoji="1" lang="en-US" altLang="ja-JP" sz="16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服薬指導に活用しています。</a:t>
            </a:r>
            <a:endParaRPr kumimoji="1" lang="en-US" altLang="ja-JP" sz="16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2.</a:t>
            </a:r>
            <a:r>
              <a:rPr kumimoji="1" lang="ja-JP" altLang="en-US" sz="20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マイナンバーカードの健康保険証（マイナ保険証）の利用促進</a:t>
            </a:r>
            <a:endParaRPr kumimoji="1" lang="en-US" altLang="ja-JP" sz="20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8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8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マイナンバーカードの健康保険証（マイナ保険証）利用を促進することで、患者さんの負担軽減</a:t>
            </a:r>
            <a:endParaRPr kumimoji="1" lang="en-US" altLang="ja-JP" sz="16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と医療情報の効率的な共有を目指しています。</a:t>
            </a:r>
            <a:endParaRPr kumimoji="1" lang="en-US" altLang="ja-JP" sz="16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3.</a:t>
            </a:r>
            <a:r>
              <a:rPr kumimoji="1" lang="ja-JP" altLang="en-US" sz="20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電子処方箋や電子カルテ情報共有サービスの活用</a:t>
            </a:r>
            <a:endParaRPr kumimoji="1" lang="en-US" altLang="ja-JP" sz="20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8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8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電子処方箋や電子処カルテ情報共有サービスを活用することで、医療機関との連携を強化し、よりスムーズな</a:t>
            </a:r>
            <a:endParaRPr kumimoji="1" lang="en-US" altLang="ja-JP" sz="16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医療提供を実現していきます。</a:t>
            </a:r>
            <a:endParaRPr kumimoji="1" lang="en-US" altLang="ja-JP" sz="16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オンライン資格確認の個人情報の利用目的は、「審査支払機関又は保険者への照会」のみであり、</a:t>
            </a:r>
            <a:endParaRPr kumimoji="1" lang="en-US" altLang="ja-JP" sz="16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本人の同意なく他の目的に利用することはできません。</a:t>
            </a:r>
            <a:endParaRPr kumimoji="1" lang="en-US" altLang="ja-JP" sz="16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pic>
        <p:nvPicPr>
          <p:cNvPr id="1028" name="Picture 4" descr="ネットワーク | 無料のAi・PNG白黒シルエットイラスト">
            <a:extLst>
              <a:ext uri="{FF2B5EF4-FFF2-40B4-BE49-F238E27FC236}">
                <a16:creationId xmlns:a16="http://schemas.microsoft.com/office/drawing/2014/main" id="{CDFE3E18-C5C4-1296-B874-E2F456D1C8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50475" y="3526790"/>
            <a:ext cx="1533525" cy="1409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5320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949E748-A251-41B5-891B-5E78C7F9559C}"/>
              </a:ext>
            </a:extLst>
          </p:cNvPr>
          <p:cNvSpPr>
            <a:spLocks noGrp="1"/>
          </p:cNvSpPr>
          <p:nvPr>
            <p:ph type="ctrTitle"/>
          </p:nvPr>
        </p:nvSpPr>
        <p:spPr>
          <a:xfrm>
            <a:off x="3180300" y="687601"/>
            <a:ext cx="4954555" cy="1329611"/>
          </a:xfrm>
        </p:spPr>
        <p:txBody>
          <a:bodyPr>
            <a:normAutofit fontScale="90000"/>
          </a:bodyPr>
          <a:lstStyle/>
          <a:p>
            <a:br>
              <a:rPr kumimoji="1" lang="en-US" altLang="ja-JP" sz="3600" dirty="0">
                <a:latin typeface="HG創英角ｺﾞｼｯｸUB" panose="020B0909000000000000" pitchFamily="49" charset="-128"/>
                <a:ea typeface="HG創英角ｺﾞｼｯｸUB" panose="020B0909000000000000" pitchFamily="49" charset="-128"/>
              </a:rPr>
            </a:br>
            <a:r>
              <a:rPr lang="ja-JP" altLang="en-US" sz="4000" dirty="0">
                <a:solidFill>
                  <a:schemeClr val="accent1"/>
                </a:solidFill>
                <a:latin typeface="HG創英角ｺﾞｼｯｸUB" panose="020B0909000000000000" pitchFamily="49" charset="-128"/>
                <a:ea typeface="HG創英角ｺﾞｼｯｸUB" panose="020B0909000000000000" pitchFamily="49" charset="-128"/>
              </a:rPr>
              <a:t>健康相談</a:t>
            </a:r>
            <a:br>
              <a:rPr lang="en-US" altLang="ja-JP" sz="4000" dirty="0">
                <a:solidFill>
                  <a:schemeClr val="accent1"/>
                </a:solidFill>
                <a:latin typeface="HG創英角ｺﾞｼｯｸUB" panose="020B0909000000000000" pitchFamily="49" charset="-128"/>
                <a:ea typeface="HG創英角ｺﾞｼｯｸUB" panose="020B0909000000000000" pitchFamily="49" charset="-128"/>
              </a:rPr>
            </a:br>
            <a:r>
              <a:rPr lang="ja-JP" altLang="en-US" sz="2700" dirty="0">
                <a:latin typeface="HG創英角ｺﾞｼｯｸUB" panose="020B0909000000000000" pitchFamily="49" charset="-128"/>
                <a:ea typeface="HG創英角ｺﾞｼｯｸUB" panose="020B0909000000000000" pitchFamily="49" charset="-128"/>
              </a:rPr>
              <a:t>行っています</a:t>
            </a:r>
            <a:br>
              <a:rPr kumimoji="1" lang="en-US" altLang="ja-JP" sz="3600" dirty="0">
                <a:latin typeface="HG創英角ｺﾞｼｯｸUB" panose="020B0909000000000000" pitchFamily="49" charset="-128"/>
                <a:ea typeface="HG創英角ｺﾞｼｯｸUB" panose="020B0909000000000000" pitchFamily="49" charset="-128"/>
              </a:rPr>
            </a:br>
            <a:endParaRPr kumimoji="1" lang="ja-JP" altLang="en-US" sz="2400" dirty="0"/>
          </a:p>
        </p:txBody>
      </p:sp>
      <p:pic>
        <p:nvPicPr>
          <p:cNvPr id="5" name="図 4" descr="挿絵 が含まれている画像&#10;&#10;自動的に生成された説明">
            <a:extLst>
              <a:ext uri="{FF2B5EF4-FFF2-40B4-BE49-F238E27FC236}">
                <a16:creationId xmlns:a16="http://schemas.microsoft.com/office/drawing/2014/main" id="{9452F3AF-2E3C-4022-9387-CD08723865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3411" y="1865773"/>
            <a:ext cx="4254769" cy="3126453"/>
          </a:xfrm>
          <a:prstGeom prst="rect">
            <a:avLst/>
          </a:prstGeom>
        </p:spPr>
      </p:pic>
      <p:sp>
        <p:nvSpPr>
          <p:cNvPr id="6" name="テキスト ボックス 5">
            <a:extLst>
              <a:ext uri="{FF2B5EF4-FFF2-40B4-BE49-F238E27FC236}">
                <a16:creationId xmlns:a16="http://schemas.microsoft.com/office/drawing/2014/main" id="{C1B9A615-5DBA-4863-B960-AF41E57DCA46}"/>
              </a:ext>
            </a:extLst>
          </p:cNvPr>
          <p:cNvSpPr txBox="1"/>
          <p:nvPr/>
        </p:nvSpPr>
        <p:spPr>
          <a:xfrm>
            <a:off x="4622734" y="2625209"/>
            <a:ext cx="2368616"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srgbClr val="4472C4"/>
                </a:solidFill>
                <a:effectLst/>
                <a:uLnTx/>
                <a:uFillTx/>
                <a:latin typeface="HG創英角ｺﾞｼｯｸUB" panose="020B0909000000000000" pitchFamily="49" charset="-128"/>
                <a:ea typeface="HG創英角ｺﾞｼｯｸUB" panose="020B0909000000000000" pitchFamily="49" charset="-128"/>
                <a:cs typeface="+mn-cs"/>
              </a:rPr>
              <a:t>お薬相談</a:t>
            </a:r>
            <a:endParaRPr kumimoji="1" lang="en-US" altLang="ja-JP" sz="2400" b="0" i="0" u="none" strike="noStrike" kern="1200" cap="none" spc="0" normalizeH="0" baseline="0" noProof="0" dirty="0">
              <a:ln>
                <a:noFill/>
              </a:ln>
              <a:solidFill>
                <a:srgbClr val="4472C4"/>
              </a:solidFill>
              <a:effectLst/>
              <a:uLnTx/>
              <a:uFillTx/>
              <a:latin typeface="HG創英角ｺﾞｼｯｸUB" panose="020B0909000000000000" pitchFamily="49" charset="-128"/>
              <a:ea typeface="HG創英角ｺﾞｼｯｸUB" panose="020B09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srgbClr val="4472C4"/>
              </a:solidFill>
              <a:effectLst/>
              <a:uLnTx/>
              <a:uFillTx/>
              <a:latin typeface="HG創英角ｺﾞｼｯｸUB" panose="020B0909000000000000" pitchFamily="49" charset="-128"/>
              <a:ea typeface="HG創英角ｺﾞｼｯｸUB" panose="020B09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srgbClr val="4472C4"/>
                </a:solidFill>
                <a:effectLst/>
                <a:uLnTx/>
                <a:uFillTx/>
                <a:latin typeface="HG創英角ｺﾞｼｯｸUB" panose="020B0909000000000000" pitchFamily="49" charset="-128"/>
                <a:ea typeface="HG創英角ｺﾞｼｯｸUB" panose="020B0909000000000000" pitchFamily="49" charset="-128"/>
                <a:cs typeface="+mn-cs"/>
              </a:rPr>
              <a:t>健康チェック</a:t>
            </a:r>
          </a:p>
        </p:txBody>
      </p:sp>
      <p:sp>
        <p:nvSpPr>
          <p:cNvPr id="7" name="テキスト ボックス 6">
            <a:extLst>
              <a:ext uri="{FF2B5EF4-FFF2-40B4-BE49-F238E27FC236}">
                <a16:creationId xmlns:a16="http://schemas.microsoft.com/office/drawing/2014/main" id="{DCCA34B1-61EB-4A41-91B6-38389AFD4AD9}"/>
              </a:ext>
            </a:extLst>
          </p:cNvPr>
          <p:cNvSpPr txBox="1"/>
          <p:nvPr/>
        </p:nvSpPr>
        <p:spPr>
          <a:xfrm>
            <a:off x="3039291" y="4956238"/>
            <a:ext cx="644760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創英角ｺﾞｼｯｸUB" panose="020B0909000000000000" pitchFamily="49" charset="-128"/>
                <a:ea typeface="HG創英角ｺﾞｼｯｸUB" panose="020B0909000000000000" pitchFamily="49" charset="-128"/>
                <a:cs typeface="+mn-cs"/>
              </a:rPr>
              <a:t>皆様の</a:t>
            </a:r>
            <a:r>
              <a:rPr kumimoji="1" lang="ja-JP" altLang="en-US" sz="1800" b="0" i="0" u="none" strike="noStrike" kern="1200" cap="none" spc="0" normalizeH="0" baseline="0" noProof="0" dirty="0">
                <a:ln>
                  <a:noFill/>
                </a:ln>
                <a:solidFill>
                  <a:srgbClr val="5B9BD5">
                    <a:lumMod val="75000"/>
                  </a:srgbClr>
                </a:solidFill>
                <a:effectLst/>
                <a:uLnTx/>
                <a:uFillTx/>
                <a:latin typeface="HG創英角ｺﾞｼｯｸUB" panose="020B0909000000000000" pitchFamily="49" charset="-128"/>
                <a:ea typeface="HG創英角ｺﾞｼｯｸUB" panose="020B0909000000000000" pitchFamily="49" charset="-128"/>
                <a:cs typeface="+mn-cs"/>
              </a:rPr>
              <a:t>お薬相談</a:t>
            </a:r>
            <a:r>
              <a:rPr kumimoji="1" lang="ja-JP" altLang="en-US" sz="1800" b="0" i="0" u="none" strike="noStrike" kern="1200" cap="none" spc="0" normalizeH="0" baseline="0" noProof="0" dirty="0">
                <a:ln>
                  <a:noFill/>
                </a:ln>
                <a:solidFill>
                  <a:prstClr val="black"/>
                </a:solidFill>
                <a:effectLst/>
                <a:uLnTx/>
                <a:uFillTx/>
                <a:latin typeface="HG創英角ｺﾞｼｯｸUB" panose="020B0909000000000000" pitchFamily="49" charset="-128"/>
                <a:ea typeface="HG創英角ｺﾞｼｯｸUB" panose="020B0909000000000000" pitchFamily="49" charset="-128"/>
                <a:cs typeface="+mn-cs"/>
              </a:rPr>
              <a:t>や</a:t>
            </a:r>
            <a:r>
              <a:rPr kumimoji="1" lang="ja-JP" altLang="en-US" sz="1800" b="0" i="0" u="none" strike="noStrike" kern="1200" cap="none" spc="0" normalizeH="0" baseline="0" noProof="0" dirty="0">
                <a:ln>
                  <a:noFill/>
                </a:ln>
                <a:solidFill>
                  <a:srgbClr val="5B9BD5">
                    <a:lumMod val="75000"/>
                  </a:srgbClr>
                </a:solidFill>
                <a:effectLst/>
                <a:uLnTx/>
                <a:uFillTx/>
                <a:latin typeface="HG創英角ｺﾞｼｯｸUB" panose="020B0909000000000000" pitchFamily="49" charset="-128"/>
                <a:ea typeface="HG創英角ｺﾞｼｯｸUB" panose="020B0909000000000000" pitchFamily="49" charset="-128"/>
                <a:cs typeface="+mn-cs"/>
              </a:rPr>
              <a:t>健康チェック</a:t>
            </a:r>
            <a:r>
              <a:rPr kumimoji="1" lang="ja-JP" altLang="en-US" sz="1800" b="0" i="0" u="none" strike="noStrike" kern="1200" cap="none" spc="0" normalizeH="0" baseline="0" noProof="0" dirty="0">
                <a:ln>
                  <a:noFill/>
                </a:ln>
                <a:solidFill>
                  <a:prstClr val="black"/>
                </a:solidFill>
                <a:effectLst/>
                <a:uLnTx/>
                <a:uFillTx/>
                <a:latin typeface="HG創英角ｺﾞｼｯｸUB" panose="020B0909000000000000" pitchFamily="49" charset="-128"/>
                <a:ea typeface="HG創英角ｺﾞｼｯｸUB" panose="020B0909000000000000" pitchFamily="49" charset="-128"/>
                <a:cs typeface="+mn-cs"/>
              </a:rPr>
              <a:t>を行います。お気軽に相談を</a:t>
            </a:r>
            <a:endParaRPr kumimoji="1" lang="en-US" altLang="ja-JP" sz="1800" b="0" i="0" u="none" strike="noStrike" kern="1200" cap="none" spc="0" normalizeH="0" baseline="0" noProof="0" dirty="0">
              <a:ln>
                <a:noFill/>
              </a:ln>
              <a:solidFill>
                <a:prstClr val="black"/>
              </a:solidFill>
              <a:effectLst/>
              <a:uLnTx/>
              <a:uFillTx/>
              <a:latin typeface="HG創英角ｺﾞｼｯｸUB" panose="020B0909000000000000" pitchFamily="49" charset="-128"/>
              <a:ea typeface="HG創英角ｺﾞｼｯｸUB" panose="020B0909000000000000" pitchFamily="49" charset="-128"/>
              <a:cs typeface="+mn-cs"/>
            </a:endParaRPr>
          </a:p>
        </p:txBody>
      </p:sp>
      <p:sp>
        <p:nvSpPr>
          <p:cNvPr id="8" name="テキスト ボックス 7">
            <a:extLst>
              <a:ext uri="{FF2B5EF4-FFF2-40B4-BE49-F238E27FC236}">
                <a16:creationId xmlns:a16="http://schemas.microsoft.com/office/drawing/2014/main" id="{BDD6966C-DC6A-45C1-91A6-1AE36C0E8D54}"/>
              </a:ext>
            </a:extLst>
          </p:cNvPr>
          <p:cNvSpPr txBox="1"/>
          <p:nvPr/>
        </p:nvSpPr>
        <p:spPr>
          <a:xfrm>
            <a:off x="4120515" y="5963828"/>
            <a:ext cx="4824549"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HG創英角ｺﾞｼｯｸUB" panose="020B0909000000000000" pitchFamily="49" charset="-128"/>
                <a:ea typeface="HG創英角ｺﾞｼｯｸUB" panose="020B0909000000000000" pitchFamily="49" charset="-128"/>
                <a:cs typeface="+mn-cs"/>
              </a:rPr>
              <a:t>にこぴん薬局高木店</a:t>
            </a:r>
          </a:p>
        </p:txBody>
      </p:sp>
    </p:spTree>
    <p:extLst>
      <p:ext uri="{BB962C8B-B14F-4D97-AF65-F5344CB8AC3E}">
        <p14:creationId xmlns:p14="http://schemas.microsoft.com/office/powerpoint/2010/main" val="17823175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3D3F00A3-66FD-A9CD-F3D5-B35501F7C88B}"/>
              </a:ext>
            </a:extLst>
          </p:cNvPr>
          <p:cNvSpPr txBox="1"/>
          <p:nvPr/>
        </p:nvSpPr>
        <p:spPr>
          <a:xfrm>
            <a:off x="4231640" y="482043"/>
            <a:ext cx="352552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a:ln>
                  <a:noFill/>
                </a:ln>
                <a:solidFill>
                  <a:srgbClr val="4472C4">
                    <a:lumMod val="75000"/>
                  </a:srgbClr>
                </a:solidFill>
                <a:effectLst/>
                <a:uLnTx/>
                <a:uFillTx/>
                <a:latin typeface="HGS創英角ｺﾞｼｯｸUB" panose="020B0900000000000000" pitchFamily="50" charset="-128"/>
                <a:ea typeface="HGS創英角ｺﾞｼｯｸUB" panose="020B0900000000000000" pitchFamily="50" charset="-128"/>
                <a:cs typeface="+mn-cs"/>
              </a:rPr>
              <a:t>緊急時の連絡先</a:t>
            </a:r>
          </a:p>
        </p:txBody>
      </p:sp>
      <p:sp>
        <p:nvSpPr>
          <p:cNvPr id="3" name="テキスト ボックス 2">
            <a:extLst>
              <a:ext uri="{FF2B5EF4-FFF2-40B4-BE49-F238E27FC236}">
                <a16:creationId xmlns:a16="http://schemas.microsoft.com/office/drawing/2014/main" id="{472C88CA-7C96-DD8A-631D-37B70AC0A6DB}"/>
              </a:ext>
            </a:extLst>
          </p:cNvPr>
          <p:cNvSpPr txBox="1"/>
          <p:nvPr/>
        </p:nvSpPr>
        <p:spPr>
          <a:xfrm>
            <a:off x="3606800" y="1405988"/>
            <a:ext cx="497840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4800" b="0" i="0" u="none" strike="noStrike" kern="1200" cap="none" spc="0" normalizeH="0" baseline="0" noProof="0" dirty="0">
                <a:ln>
                  <a:noFill/>
                </a:ln>
                <a:solidFill>
                  <a:srgbClr val="FF0000"/>
                </a:solidFill>
                <a:effectLst/>
                <a:uLnTx/>
                <a:uFillTx/>
                <a:latin typeface="HG創英角ｺﾞｼｯｸUB" panose="020B0909000000000000" pitchFamily="49" charset="-128"/>
                <a:ea typeface="HG創英角ｺﾞｼｯｸUB" panose="020B0909000000000000" pitchFamily="49" charset="-128"/>
                <a:cs typeface="+mn-cs"/>
              </a:rPr>
              <a:t>080</a:t>
            </a:r>
            <a:r>
              <a:rPr kumimoji="1" lang="ja-JP" altLang="en-US" sz="4800" b="0" i="0" u="none" strike="noStrike" kern="1200" cap="none" spc="0" normalizeH="0" baseline="0" noProof="0" dirty="0">
                <a:ln>
                  <a:noFill/>
                </a:ln>
                <a:solidFill>
                  <a:srgbClr val="FF0000"/>
                </a:solidFill>
                <a:effectLst/>
                <a:uLnTx/>
                <a:uFillTx/>
                <a:latin typeface="HG創英角ｺﾞｼｯｸUB" panose="020B0909000000000000" pitchFamily="49" charset="-128"/>
                <a:ea typeface="HG創英角ｺﾞｼｯｸUB" panose="020B0909000000000000" pitchFamily="49" charset="-128"/>
                <a:cs typeface="+mn-cs"/>
              </a:rPr>
              <a:t>－</a:t>
            </a:r>
            <a:r>
              <a:rPr kumimoji="1" lang="en-US" altLang="ja-JP" sz="4800" b="0" i="0" u="none" strike="noStrike" kern="1200" cap="none" spc="0" normalizeH="0" baseline="0" noProof="0" dirty="0">
                <a:ln>
                  <a:noFill/>
                </a:ln>
                <a:solidFill>
                  <a:srgbClr val="FF0000"/>
                </a:solidFill>
                <a:effectLst/>
                <a:uLnTx/>
                <a:uFillTx/>
                <a:latin typeface="HG創英角ｺﾞｼｯｸUB" panose="020B0909000000000000" pitchFamily="49" charset="-128"/>
                <a:ea typeface="HG創英角ｺﾞｼｯｸUB" panose="020B0909000000000000" pitchFamily="49" charset="-128"/>
                <a:cs typeface="+mn-cs"/>
              </a:rPr>
              <a:t>8989</a:t>
            </a:r>
            <a:r>
              <a:rPr kumimoji="1" lang="ja-JP" altLang="en-US" sz="4800" b="0" i="0" u="none" strike="noStrike" kern="1200" cap="none" spc="0" normalizeH="0" baseline="0" noProof="0" dirty="0">
                <a:ln>
                  <a:noFill/>
                </a:ln>
                <a:solidFill>
                  <a:srgbClr val="FF0000"/>
                </a:solidFill>
                <a:effectLst/>
                <a:uLnTx/>
                <a:uFillTx/>
                <a:latin typeface="HG創英角ｺﾞｼｯｸUB" panose="020B0909000000000000" pitchFamily="49" charset="-128"/>
                <a:ea typeface="HG創英角ｺﾞｼｯｸUB" panose="020B0909000000000000" pitchFamily="49" charset="-128"/>
                <a:cs typeface="+mn-cs"/>
              </a:rPr>
              <a:t>－</a:t>
            </a:r>
            <a:r>
              <a:rPr kumimoji="1" lang="en-US" altLang="ja-JP" sz="4800" b="0" i="0" u="none" strike="noStrike" kern="1200" cap="none" spc="0" normalizeH="0" baseline="0" noProof="0" dirty="0">
                <a:ln>
                  <a:noFill/>
                </a:ln>
                <a:solidFill>
                  <a:srgbClr val="FF0000"/>
                </a:solidFill>
                <a:effectLst/>
                <a:uLnTx/>
                <a:uFillTx/>
                <a:latin typeface="HG創英角ｺﾞｼｯｸUB" panose="020B0909000000000000" pitchFamily="49" charset="-128"/>
                <a:ea typeface="HG創英角ｺﾞｼｯｸUB" panose="020B0909000000000000" pitchFamily="49" charset="-128"/>
                <a:cs typeface="+mn-cs"/>
              </a:rPr>
              <a:t>3520</a:t>
            </a:r>
            <a:endParaRPr kumimoji="1" lang="ja-JP" altLang="en-US" sz="4800" b="0" i="0" u="none" strike="noStrike" kern="1200" cap="none" spc="0" normalizeH="0" baseline="0" noProof="0" dirty="0">
              <a:ln>
                <a:noFill/>
              </a:ln>
              <a:solidFill>
                <a:srgbClr val="FF0000"/>
              </a:solidFill>
              <a:effectLst/>
              <a:uLnTx/>
              <a:uFillTx/>
              <a:latin typeface="HG創英角ｺﾞｼｯｸUB" panose="020B0909000000000000" pitchFamily="49" charset="-128"/>
              <a:ea typeface="HG創英角ｺﾞｼｯｸUB" panose="020B0909000000000000" pitchFamily="49" charset="-128"/>
              <a:cs typeface="+mn-cs"/>
            </a:endParaRPr>
          </a:p>
        </p:txBody>
      </p:sp>
      <p:sp>
        <p:nvSpPr>
          <p:cNvPr id="4" name="テキスト ボックス 3">
            <a:extLst>
              <a:ext uri="{FF2B5EF4-FFF2-40B4-BE49-F238E27FC236}">
                <a16:creationId xmlns:a16="http://schemas.microsoft.com/office/drawing/2014/main" id="{842CA03A-A8C9-FE74-3CB6-FD7329EA3CFB}"/>
              </a:ext>
            </a:extLst>
          </p:cNvPr>
          <p:cNvSpPr txBox="1"/>
          <p:nvPr/>
        </p:nvSpPr>
        <p:spPr>
          <a:xfrm>
            <a:off x="2185274" y="2582922"/>
            <a:ext cx="8392160" cy="286232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連携薬局</a:t>
            </a:r>
            <a:endParaRPr kumimoji="1" lang="en-US" altLang="ja-JP" sz="1800" b="0"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　にこぴん薬局　　　　　　</a:t>
            </a:r>
            <a:r>
              <a:rPr kumimoji="1" lang="en-US" altLang="ja-JP" sz="1800" b="0"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084</a:t>
            </a:r>
            <a:r>
              <a:rPr kumimoji="1" lang="ja-JP" altLang="en-US" sz="1800" b="0"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a:t>
            </a:r>
            <a:r>
              <a:rPr kumimoji="1" lang="en-US" altLang="ja-JP" sz="1800" b="0"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973</a:t>
            </a:r>
            <a:r>
              <a:rPr kumimoji="1" lang="ja-JP" altLang="en-US" sz="1800" b="0"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a:t>
            </a:r>
            <a:r>
              <a:rPr kumimoji="1" lang="en-US" altLang="ja-JP" sz="1800" b="0"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6251</a:t>
            </a:r>
            <a:r>
              <a:rPr kumimoji="1" lang="ja-JP" altLang="en-US" sz="1800" b="0"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　福山市港町</a:t>
            </a:r>
            <a:r>
              <a:rPr kumimoji="1" lang="en-US" altLang="ja-JP" sz="1800" b="0"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2</a:t>
            </a:r>
            <a:r>
              <a:rPr kumimoji="1" lang="ja-JP" altLang="en-US" sz="1800" b="0"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a:t>
            </a:r>
            <a:r>
              <a:rPr kumimoji="1" lang="en-US" altLang="ja-JP" sz="1800" b="0"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5</a:t>
            </a:r>
            <a:r>
              <a:rPr kumimoji="1" lang="ja-JP" altLang="en-US" sz="1800" b="0"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a:t>
            </a:r>
            <a:r>
              <a:rPr kumimoji="1" lang="en-US" altLang="ja-JP" sz="1800" b="0"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23</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　にこぴん薬局三吉町店　　</a:t>
            </a:r>
            <a:r>
              <a:rPr kumimoji="1" lang="en-US" altLang="ja-JP" sz="1800" b="0"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084</a:t>
            </a:r>
            <a:r>
              <a:rPr kumimoji="1" lang="ja-JP" altLang="en-US" sz="1800" b="0"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a:t>
            </a:r>
            <a:r>
              <a:rPr kumimoji="1" lang="en-US" altLang="ja-JP" sz="1800" b="0"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973</a:t>
            </a:r>
            <a:r>
              <a:rPr kumimoji="1" lang="ja-JP" altLang="en-US" sz="1800" b="0"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a:t>
            </a:r>
            <a:r>
              <a:rPr kumimoji="1" lang="en-US" altLang="ja-JP" sz="1800" b="0"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7551</a:t>
            </a:r>
            <a:r>
              <a:rPr kumimoji="1" lang="ja-JP" altLang="en-US" sz="1800" b="0"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　福山市三吉町</a:t>
            </a:r>
            <a:r>
              <a:rPr kumimoji="1" lang="en-US" altLang="ja-JP" sz="1800" b="0"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3</a:t>
            </a:r>
            <a:r>
              <a:rPr kumimoji="1" lang="ja-JP" altLang="en-US" sz="1800" b="0"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a:t>
            </a:r>
            <a:r>
              <a:rPr kumimoji="1" lang="en-US" altLang="ja-JP" sz="1800" b="0"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3</a:t>
            </a:r>
            <a:r>
              <a:rPr kumimoji="1" lang="ja-JP" altLang="en-US" sz="1800" b="0"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a:t>
            </a:r>
            <a:r>
              <a:rPr kumimoji="1" lang="en-US" altLang="ja-JP" sz="1800" b="0"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22</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　にこぴん薬局千田町店　　</a:t>
            </a:r>
            <a:r>
              <a:rPr kumimoji="1" lang="en-US" altLang="ja-JP" sz="1800" b="0"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084</a:t>
            </a:r>
            <a:r>
              <a:rPr kumimoji="1" lang="ja-JP" altLang="en-US" sz="1800" b="0"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a:t>
            </a:r>
            <a:r>
              <a:rPr kumimoji="1" lang="en-US" altLang="ja-JP" sz="1800" b="0"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961</a:t>
            </a:r>
            <a:r>
              <a:rPr kumimoji="1" lang="ja-JP" altLang="en-US" sz="1800" b="0"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a:t>
            </a:r>
            <a:r>
              <a:rPr kumimoji="1" lang="en-US" altLang="ja-JP" sz="1800" b="0"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0251</a:t>
            </a:r>
            <a:r>
              <a:rPr kumimoji="1" lang="ja-JP" altLang="en-US" sz="1800" b="0"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　福山市千田町</a:t>
            </a:r>
            <a:r>
              <a:rPr kumimoji="1" lang="en-US" altLang="ja-JP" sz="1800" b="0"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2</a:t>
            </a:r>
            <a:r>
              <a:rPr kumimoji="1" lang="ja-JP" altLang="en-US" sz="1800" b="0"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a:t>
            </a:r>
            <a:r>
              <a:rPr kumimoji="1" lang="en-US" altLang="ja-JP" sz="1800" b="0"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47</a:t>
            </a:r>
            <a:r>
              <a:rPr kumimoji="1" lang="ja-JP" altLang="en-US" sz="1800" b="0"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a:t>
            </a:r>
            <a:r>
              <a:rPr kumimoji="1" lang="en-US" altLang="ja-JP" sz="1800" b="0"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5</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　にこぴん薬局北吉津店　　　</a:t>
            </a:r>
            <a:r>
              <a:rPr kumimoji="1" lang="en-US" altLang="ja-JP" sz="1800" b="0"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084</a:t>
            </a:r>
            <a:r>
              <a:rPr kumimoji="1" lang="ja-JP" altLang="en-US" sz="1800" b="0"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a:t>
            </a:r>
            <a:r>
              <a:rPr kumimoji="1" lang="en-US" altLang="ja-JP" sz="1800" b="0"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924</a:t>
            </a:r>
            <a:r>
              <a:rPr kumimoji="1" lang="ja-JP" altLang="en-US" sz="1800" b="0"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a:t>
            </a:r>
            <a:r>
              <a:rPr kumimoji="1" lang="en-US" altLang="ja-JP" sz="1800" b="0"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0251</a:t>
            </a:r>
            <a:r>
              <a:rPr kumimoji="1" lang="ja-JP" altLang="en-US" sz="1800" b="0"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　福山市北吉津町</a:t>
            </a:r>
            <a:r>
              <a:rPr kumimoji="1" lang="en-US" altLang="ja-JP" sz="1800" b="0"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3</a:t>
            </a:r>
            <a:r>
              <a:rPr kumimoji="1" lang="ja-JP" altLang="en-US" sz="1800" b="0"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a:t>
            </a:r>
            <a:r>
              <a:rPr kumimoji="1" lang="en-US" altLang="ja-JP" sz="1800" b="0"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11</a:t>
            </a:r>
            <a:r>
              <a:rPr kumimoji="1" lang="ja-JP" altLang="en-US" sz="1800" b="0"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a:t>
            </a:r>
            <a:r>
              <a:rPr kumimoji="1" lang="en-US" altLang="ja-JP" sz="1800" b="0"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19</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　にこぴん薬局三新田店　　</a:t>
            </a:r>
            <a:r>
              <a:rPr kumimoji="1" lang="en-US" altLang="ja-JP" sz="1800" b="0"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084</a:t>
            </a:r>
            <a:r>
              <a:rPr kumimoji="1" lang="ja-JP" altLang="en-US" sz="1800" b="0"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a:t>
            </a:r>
            <a:r>
              <a:rPr kumimoji="1" lang="en-US" altLang="ja-JP" sz="1800" b="0"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968</a:t>
            </a:r>
            <a:r>
              <a:rPr kumimoji="1" lang="ja-JP" altLang="en-US" sz="1800" b="0"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a:t>
            </a:r>
            <a:r>
              <a:rPr kumimoji="1" lang="en-US" altLang="ja-JP" sz="1800" b="0"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0251</a:t>
            </a:r>
            <a:r>
              <a:rPr kumimoji="1" lang="ja-JP" altLang="en-US" sz="1800" b="0"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　福山市水吞町三新田</a:t>
            </a:r>
            <a:r>
              <a:rPr kumimoji="1" lang="en-US" altLang="ja-JP" sz="1800" b="0"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2</a:t>
            </a:r>
            <a:r>
              <a:rPr kumimoji="1" lang="ja-JP" altLang="en-US" sz="1800" b="0"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a:t>
            </a:r>
            <a:r>
              <a:rPr kumimoji="1" lang="en-US" altLang="ja-JP" sz="1800" b="0"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26</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　にこぴん薬局伊勢丘店　　</a:t>
            </a:r>
            <a:r>
              <a:rPr kumimoji="1" lang="en-US" altLang="ja-JP" sz="1800" b="0"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084</a:t>
            </a:r>
            <a:r>
              <a:rPr kumimoji="1" lang="ja-JP" altLang="en-US" sz="1800" b="0"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a:t>
            </a:r>
            <a:r>
              <a:rPr kumimoji="1" lang="en-US" altLang="ja-JP" sz="1800" b="0"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944</a:t>
            </a:r>
            <a:r>
              <a:rPr kumimoji="1" lang="ja-JP" altLang="en-US" sz="1800" b="0"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a:t>
            </a:r>
            <a:r>
              <a:rPr kumimoji="1" lang="en-US" altLang="ja-JP" sz="1800" b="0"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8251</a:t>
            </a:r>
            <a:r>
              <a:rPr kumimoji="1" lang="ja-JP" altLang="en-US" sz="1800" b="0"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　福山市伊勢丘</a:t>
            </a:r>
            <a:r>
              <a:rPr kumimoji="1" lang="en-US" altLang="ja-JP" sz="1800" b="0"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5</a:t>
            </a:r>
            <a:r>
              <a:rPr kumimoji="1" lang="ja-JP" altLang="en-US" sz="1800" b="0"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a:t>
            </a:r>
            <a:r>
              <a:rPr kumimoji="1" lang="en-US" altLang="ja-JP" sz="1800" b="0"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6</a:t>
            </a:r>
            <a:r>
              <a:rPr kumimoji="1" lang="ja-JP" altLang="en-US" sz="1800" b="0"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a:t>
            </a:r>
            <a:r>
              <a:rPr kumimoji="1" lang="en-US" altLang="ja-JP" sz="1800" b="0"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2</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　にこぴん薬局手城町店　　</a:t>
            </a:r>
            <a:r>
              <a:rPr kumimoji="1" lang="en-US" altLang="ja-JP" sz="1800" b="0"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084</a:t>
            </a:r>
            <a:r>
              <a:rPr kumimoji="1" lang="ja-JP" altLang="en-US" sz="1800" b="0"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a:t>
            </a:r>
            <a:r>
              <a:rPr kumimoji="1" lang="en-US" altLang="ja-JP" sz="1800" b="0"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973</a:t>
            </a:r>
            <a:r>
              <a:rPr kumimoji="1" lang="ja-JP" altLang="en-US" sz="1800" b="0"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a:t>
            </a:r>
            <a:r>
              <a:rPr kumimoji="1" lang="en-US" altLang="ja-JP" sz="1800" b="0"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8251</a:t>
            </a:r>
            <a:r>
              <a:rPr kumimoji="1" lang="ja-JP" altLang="en-US" sz="1800" b="0"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　福山市手城町</a:t>
            </a:r>
            <a:r>
              <a:rPr kumimoji="1" lang="en-US" altLang="ja-JP" sz="1800" b="0"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2</a:t>
            </a:r>
            <a:r>
              <a:rPr kumimoji="1" lang="ja-JP" altLang="en-US" sz="1800" b="0"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a:t>
            </a:r>
            <a:r>
              <a:rPr kumimoji="1" lang="en-US" altLang="ja-JP" sz="1800" b="0"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1</a:t>
            </a:r>
            <a:r>
              <a:rPr kumimoji="1" lang="ja-JP" altLang="en-US" sz="1800" b="0"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a:t>
            </a:r>
            <a:r>
              <a:rPr kumimoji="1" lang="en-US" altLang="ja-JP" sz="1800" b="0"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16</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　にこぴん薬局ばら公園店　</a:t>
            </a:r>
            <a:r>
              <a:rPr kumimoji="1" lang="en-US" altLang="ja-JP" sz="1800" b="0"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084</a:t>
            </a:r>
            <a:r>
              <a:rPr kumimoji="1" lang="ja-JP" altLang="en-US" sz="1800" b="0"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a:t>
            </a:r>
            <a:r>
              <a:rPr kumimoji="1" lang="en-US" altLang="ja-JP" sz="1800" b="0"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999</a:t>
            </a:r>
            <a:r>
              <a:rPr kumimoji="1" lang="ja-JP" altLang="en-US" sz="1800" b="0"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a:t>
            </a:r>
            <a:r>
              <a:rPr kumimoji="1" lang="en-US" altLang="ja-JP" sz="1800" b="0"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7251</a:t>
            </a:r>
            <a:r>
              <a:rPr kumimoji="1" lang="ja-JP" altLang="en-US" sz="1800" b="0"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　福山市松浜町</a:t>
            </a:r>
            <a:r>
              <a:rPr kumimoji="1" lang="en-US" altLang="ja-JP" sz="1800" b="0"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1</a:t>
            </a:r>
            <a:r>
              <a:rPr kumimoji="1" lang="ja-JP" altLang="en-US" sz="1800" b="0"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ー</a:t>
            </a:r>
            <a:r>
              <a:rPr kumimoji="1" lang="en-US" altLang="ja-JP" sz="1800" b="0"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10</a:t>
            </a:r>
            <a:r>
              <a:rPr kumimoji="1" lang="ja-JP" altLang="en-US" sz="1800" b="0"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a:t>
            </a:r>
            <a:r>
              <a:rPr kumimoji="1" lang="en-US" altLang="ja-JP" sz="1800" b="0"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10</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　にこぴん薬局南蔵王店　　</a:t>
            </a:r>
            <a:r>
              <a:rPr kumimoji="1" lang="en-US" altLang="ja-JP" sz="1800" b="0"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084</a:t>
            </a:r>
            <a:r>
              <a:rPr kumimoji="1" lang="ja-JP" altLang="en-US" sz="1800" b="0"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a:t>
            </a:r>
            <a:r>
              <a:rPr kumimoji="1" lang="en-US" altLang="ja-JP" sz="1800" b="0"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961</a:t>
            </a:r>
            <a:r>
              <a:rPr kumimoji="1" lang="ja-JP" altLang="en-US" sz="1800" b="0"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a:t>
            </a:r>
            <a:r>
              <a:rPr kumimoji="1" lang="en-US" altLang="ja-JP" sz="1800" b="0"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3120</a:t>
            </a:r>
            <a:r>
              <a:rPr kumimoji="1" lang="ja-JP" altLang="en-US" sz="1800" b="0"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　福山市南蔵王町</a:t>
            </a:r>
            <a:r>
              <a:rPr kumimoji="1" lang="en-US" altLang="ja-JP" sz="1800" b="0"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6</a:t>
            </a:r>
            <a:r>
              <a:rPr kumimoji="1" lang="ja-JP" altLang="en-US" sz="1800" b="0"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丁目</a:t>
            </a:r>
            <a:r>
              <a:rPr kumimoji="1" lang="en-US" altLang="ja-JP" sz="1800" b="0"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4</a:t>
            </a:r>
            <a:r>
              <a:rPr kumimoji="1" lang="ja-JP" altLang="en-US" sz="1800" b="0"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a:t>
            </a:r>
            <a:r>
              <a:rPr kumimoji="1" lang="en-US" altLang="ja-JP" sz="1800" b="0" i="0" u="none" strike="noStrike" kern="1200" cap="none" spc="0" normalizeH="0" baseline="0" noProof="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22</a:t>
            </a:r>
            <a:endParaRPr kumimoji="1" lang="ja-JP" altLang="en-US" sz="1800" b="0"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endParaRPr>
          </a:p>
        </p:txBody>
      </p:sp>
      <p:sp>
        <p:nvSpPr>
          <p:cNvPr id="5" name="テキスト ボックス 4">
            <a:extLst>
              <a:ext uri="{FF2B5EF4-FFF2-40B4-BE49-F238E27FC236}">
                <a16:creationId xmlns:a16="http://schemas.microsoft.com/office/drawing/2014/main" id="{D9E00726-BA4B-1507-46ED-87837AA981D3}"/>
              </a:ext>
            </a:extLst>
          </p:cNvPr>
          <p:cNvSpPr txBox="1"/>
          <p:nvPr/>
        </p:nvSpPr>
        <p:spPr>
          <a:xfrm>
            <a:off x="4315460" y="5791181"/>
            <a:ext cx="390398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srgbClr val="4472C4">
                    <a:lumMod val="75000"/>
                  </a:srgbClr>
                </a:solidFill>
                <a:effectLst/>
                <a:uLnTx/>
                <a:uFillTx/>
                <a:latin typeface="HGS創英角ｺﾞｼｯｸUB" panose="020B0900000000000000" pitchFamily="50" charset="-128"/>
                <a:ea typeface="HGS創英角ｺﾞｼｯｸUB" panose="020B0900000000000000" pitchFamily="50" charset="-128"/>
                <a:cs typeface="+mn-cs"/>
              </a:rPr>
              <a:t>にこぴん薬局高木店</a:t>
            </a:r>
          </a:p>
        </p:txBody>
      </p:sp>
      <p:pic>
        <p:nvPicPr>
          <p:cNvPr id="1026" name="Picture 2" descr="電話 | 無料のAi・PNG白黒シルエットイラスト - Part 2">
            <a:extLst>
              <a:ext uri="{FF2B5EF4-FFF2-40B4-BE49-F238E27FC236}">
                <a16:creationId xmlns:a16="http://schemas.microsoft.com/office/drawing/2014/main" id="{323D52C8-3673-8B4E-0643-BC2D78956E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862065">
            <a:off x="1311841" y="914266"/>
            <a:ext cx="1746867" cy="1261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97699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74571BA1-5E54-F7A8-9013-2E948EF0680A}"/>
              </a:ext>
            </a:extLst>
          </p:cNvPr>
          <p:cNvSpPr txBox="1"/>
          <p:nvPr/>
        </p:nvSpPr>
        <p:spPr>
          <a:xfrm>
            <a:off x="2205037" y="910709"/>
            <a:ext cx="7781925" cy="923330"/>
          </a:xfrm>
          <a:prstGeom prst="rect">
            <a:avLst/>
          </a:prstGeom>
          <a:noFill/>
        </p:spPr>
        <p:txBody>
          <a:bodyPr wrap="square">
            <a:spAutoFit/>
          </a:bodyPr>
          <a:lstStyle/>
          <a:p>
            <a:pPr algn="ctr">
              <a:spcAft>
                <a:spcPts val="600"/>
              </a:spcAft>
            </a:pPr>
            <a:r>
              <a:rPr lang="ja-JP" altLang="ja-JP" sz="5400" b="1"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保険外の費用について</a:t>
            </a:r>
            <a:endParaRPr lang="ja-JP" altLang="ja-JP" sz="54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sp>
        <p:nvSpPr>
          <p:cNvPr id="7" name="テキスト ボックス 6">
            <a:extLst>
              <a:ext uri="{FF2B5EF4-FFF2-40B4-BE49-F238E27FC236}">
                <a16:creationId xmlns:a16="http://schemas.microsoft.com/office/drawing/2014/main" id="{F97B1011-111C-F1F5-DA3A-AA04A4649769}"/>
              </a:ext>
            </a:extLst>
          </p:cNvPr>
          <p:cNvSpPr txBox="1"/>
          <p:nvPr/>
        </p:nvSpPr>
        <p:spPr>
          <a:xfrm>
            <a:off x="1314449" y="2172385"/>
            <a:ext cx="10182225" cy="830997"/>
          </a:xfrm>
          <a:prstGeom prst="rect">
            <a:avLst/>
          </a:prstGeom>
          <a:noFill/>
        </p:spPr>
        <p:txBody>
          <a:bodyPr wrap="square">
            <a:spAutoFit/>
          </a:bodyPr>
          <a:lstStyle/>
          <a:p>
            <a:r>
              <a:rPr lang="ja-JP" altLang="ja-JP" sz="2400" dirty="0">
                <a:solidFill>
                  <a:srgbClr val="000000"/>
                </a:solidFill>
                <a:effectLst/>
                <a:latin typeface="Arial" panose="020B0604020202020204" pitchFamily="34" charset="0"/>
                <a:ea typeface="ＭＳ Ｐゴシック" panose="020B0600070205080204" pitchFamily="50" charset="-128"/>
                <a:cs typeface="ＭＳ Ｐゴシック" panose="020B0600070205080204" pitchFamily="50" charset="-128"/>
              </a:rPr>
              <a:t>当薬局では療養給付と直接関係のない以下の項目においては、実費で負担をお願いしています。ご了承ください。</a:t>
            </a:r>
            <a:endParaRPr lang="ja-JP" altLang="ja-JP" sz="24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pic>
        <p:nvPicPr>
          <p:cNvPr id="8" name="図 7">
            <a:extLst>
              <a:ext uri="{FF2B5EF4-FFF2-40B4-BE49-F238E27FC236}">
                <a16:creationId xmlns:a16="http://schemas.microsoft.com/office/drawing/2014/main" id="{2290D059-D183-D3AA-4EFE-CCCEDA43C9A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19250" y="3747879"/>
            <a:ext cx="1390650" cy="1390650"/>
          </a:xfrm>
          <a:prstGeom prst="rect">
            <a:avLst/>
          </a:prstGeom>
          <a:noFill/>
          <a:ln>
            <a:noFill/>
          </a:ln>
        </p:spPr>
      </p:pic>
      <p:sp>
        <p:nvSpPr>
          <p:cNvPr id="10" name="テキスト ボックス 9">
            <a:extLst>
              <a:ext uri="{FF2B5EF4-FFF2-40B4-BE49-F238E27FC236}">
                <a16:creationId xmlns:a16="http://schemas.microsoft.com/office/drawing/2014/main" id="{23C4D4B0-868B-5DB0-C898-2BECA9FA8E4A}"/>
              </a:ext>
            </a:extLst>
          </p:cNvPr>
          <p:cNvSpPr txBox="1"/>
          <p:nvPr/>
        </p:nvSpPr>
        <p:spPr>
          <a:xfrm>
            <a:off x="3781425" y="3568869"/>
            <a:ext cx="6096000" cy="2677656"/>
          </a:xfrm>
          <a:prstGeom prst="rect">
            <a:avLst/>
          </a:prstGeom>
          <a:noFill/>
        </p:spPr>
        <p:txBody>
          <a:bodyPr wrap="square">
            <a:spAutoFit/>
          </a:bodyPr>
          <a:lstStyle/>
          <a:p>
            <a:pPr algn="ctr">
              <a:buNone/>
            </a:pPr>
            <a:r>
              <a:rPr lang="ja-JP" altLang="ja-JP" sz="2400" b="1"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薬剤の容器代</a:t>
            </a:r>
            <a:endParaRPr lang="ja-JP" altLang="ja-JP" sz="24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a:buNone/>
            </a:pPr>
            <a:endParaRPr lang="en-US" altLang="ja-JP" sz="24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p>
            <a:pPr>
              <a:buNone/>
            </a:pPr>
            <a:r>
              <a:rPr lang="ja-JP" altLang="ja-JP" sz="24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点眼容器　</a:t>
            </a:r>
            <a:r>
              <a:rPr lang="en-US" altLang="ja-JP" sz="2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30</a:t>
            </a:r>
            <a:r>
              <a:rPr lang="ja-JP" altLang="ja-JP" sz="24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円</a:t>
            </a:r>
            <a:r>
              <a:rPr lang="ja-JP" altLang="en-US" sz="24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（税込）</a:t>
            </a:r>
            <a:endParaRPr lang="en-US" altLang="ja-JP" sz="24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p>
            <a:r>
              <a:rPr lang="ja-JP" altLang="en-US" sz="2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点鼻容器　</a:t>
            </a:r>
            <a:r>
              <a:rPr lang="en-US" altLang="ja-JP" sz="2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30</a:t>
            </a:r>
            <a:r>
              <a:rPr lang="ja-JP" altLang="en-US" sz="2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円</a:t>
            </a:r>
            <a:r>
              <a:rPr lang="ja-JP" altLang="en-US" sz="24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（税込）</a:t>
            </a:r>
            <a:endParaRPr lang="en-US" altLang="ja-JP" sz="24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p>
            <a:r>
              <a:rPr lang="ja-JP" altLang="ja-JP" sz="24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水剤容器　</a:t>
            </a:r>
            <a:r>
              <a:rPr lang="en-US" altLang="ja-JP" sz="2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30</a:t>
            </a:r>
            <a:r>
              <a:rPr lang="ja-JP" altLang="en-US" sz="2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円</a:t>
            </a:r>
            <a:r>
              <a:rPr lang="ja-JP" altLang="en-US" sz="24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（税込）</a:t>
            </a:r>
            <a:endParaRPr lang="ja-JP" altLang="ja-JP" sz="24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r>
              <a:rPr lang="ja-JP" altLang="ja-JP" sz="24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軟膏容器　</a:t>
            </a:r>
            <a:r>
              <a:rPr lang="en-US" altLang="ja-JP" sz="2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30</a:t>
            </a:r>
            <a:r>
              <a:rPr lang="ja-JP" altLang="en-US" sz="2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円</a:t>
            </a:r>
            <a:r>
              <a:rPr lang="ja-JP" altLang="en-US" sz="24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（税込）</a:t>
            </a:r>
            <a:endParaRPr lang="en-US" altLang="ja-JP" sz="24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p>
            <a:endParaRPr lang="ja-JP" altLang="ja-JP" sz="24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spTree>
    <p:extLst>
      <p:ext uri="{BB962C8B-B14F-4D97-AF65-F5344CB8AC3E}">
        <p14:creationId xmlns:p14="http://schemas.microsoft.com/office/powerpoint/2010/main" val="9060506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1B80AFC-3E80-4A7E-8284-E39CBAEE192F}"/>
              </a:ext>
            </a:extLst>
          </p:cNvPr>
          <p:cNvSpPr>
            <a:spLocks noGrp="1"/>
          </p:cNvSpPr>
          <p:nvPr>
            <p:ph type="ctrTitle"/>
          </p:nvPr>
        </p:nvSpPr>
        <p:spPr>
          <a:xfrm>
            <a:off x="2086947" y="237385"/>
            <a:ext cx="8018106" cy="962706"/>
          </a:xfrm>
        </p:spPr>
        <p:txBody>
          <a:bodyPr>
            <a:normAutofit/>
          </a:bodyPr>
          <a:lstStyle/>
          <a:p>
            <a:r>
              <a:rPr kumimoji="1" lang="ja-JP" altLang="en-US" sz="4800" b="1" dirty="0">
                <a:latin typeface="HGS創英角ｺﾞｼｯｸUB" panose="020B0900000000000000" pitchFamily="50" charset="-128"/>
                <a:ea typeface="HGS創英角ｺﾞｼｯｸUB" panose="020B0900000000000000" pitchFamily="50" charset="-128"/>
              </a:rPr>
              <a:t>薬局からのお知らせ</a:t>
            </a:r>
          </a:p>
        </p:txBody>
      </p:sp>
      <p:sp>
        <p:nvSpPr>
          <p:cNvPr id="3" name="字幕 2">
            <a:extLst>
              <a:ext uri="{FF2B5EF4-FFF2-40B4-BE49-F238E27FC236}">
                <a16:creationId xmlns:a16="http://schemas.microsoft.com/office/drawing/2014/main" id="{2410956F-F660-4CCC-8CE7-39E87ADEFD26}"/>
              </a:ext>
            </a:extLst>
          </p:cNvPr>
          <p:cNvSpPr>
            <a:spLocks noGrp="1"/>
          </p:cNvSpPr>
          <p:nvPr>
            <p:ph type="subTitle" idx="1"/>
          </p:nvPr>
        </p:nvSpPr>
        <p:spPr>
          <a:xfrm>
            <a:off x="4357546" y="1967513"/>
            <a:ext cx="6038850" cy="2066419"/>
          </a:xfrm>
        </p:spPr>
        <p:txBody>
          <a:bodyPr>
            <a:normAutofit fontScale="62500" lnSpcReduction="20000"/>
          </a:bodyPr>
          <a:lstStyle/>
          <a:p>
            <a:pPr algn="l"/>
            <a:r>
              <a:rPr kumimoji="1" lang="ja-JP" altLang="en-US" b="1" dirty="0">
                <a:latin typeface="HGS創英角ｺﾞｼｯｸUB" panose="020B0900000000000000" pitchFamily="50" charset="-128"/>
                <a:ea typeface="HGS創英角ｺﾞｼｯｸUB" panose="020B0900000000000000" pitchFamily="50" charset="-128"/>
              </a:rPr>
              <a:t>当薬局では、お薬を安全で安心してご利用いただくため</a:t>
            </a:r>
            <a:endParaRPr kumimoji="1" lang="en-US" altLang="ja-JP" b="1" dirty="0">
              <a:latin typeface="HGS創英角ｺﾞｼｯｸUB" panose="020B0900000000000000" pitchFamily="50" charset="-128"/>
              <a:ea typeface="HGS創英角ｺﾞｼｯｸUB" panose="020B0900000000000000" pitchFamily="50" charset="-128"/>
            </a:endParaRPr>
          </a:p>
          <a:p>
            <a:pPr algn="l"/>
            <a:r>
              <a:rPr kumimoji="1" lang="ja-JP" altLang="en-US" b="1" dirty="0">
                <a:latin typeface="HGS創英角ｺﾞｼｯｸUB" panose="020B0900000000000000" pitchFamily="50" charset="-128"/>
                <a:ea typeface="HGS創英角ｺﾞｼｯｸUB" panose="020B0900000000000000" pitchFamily="50" charset="-128"/>
              </a:rPr>
              <a:t>薬剤服用歴を活用しています。</a:t>
            </a:r>
            <a:endParaRPr kumimoji="1" lang="en-US" altLang="ja-JP" b="1" dirty="0">
              <a:latin typeface="HGS創英角ｺﾞｼｯｸUB" panose="020B0900000000000000" pitchFamily="50" charset="-128"/>
              <a:ea typeface="HGS創英角ｺﾞｼｯｸUB" panose="020B0900000000000000" pitchFamily="50" charset="-128"/>
            </a:endParaRPr>
          </a:p>
          <a:p>
            <a:pPr algn="l"/>
            <a:endParaRPr kumimoji="1" lang="en-US" altLang="ja-JP" sz="800" b="1" dirty="0">
              <a:latin typeface="HGS創英角ｺﾞｼｯｸUB" panose="020B0900000000000000" pitchFamily="50" charset="-128"/>
              <a:ea typeface="HGS創英角ｺﾞｼｯｸUB" panose="020B0900000000000000" pitchFamily="50" charset="-128"/>
            </a:endParaRPr>
          </a:p>
          <a:p>
            <a:pPr algn="l"/>
            <a:r>
              <a:rPr lang="ja-JP" altLang="en-US" b="1" dirty="0">
                <a:latin typeface="HGS創英角ｺﾞｼｯｸUB" panose="020B0900000000000000" pitchFamily="50" charset="-128"/>
                <a:ea typeface="HGS創英角ｺﾞｼｯｸUB" panose="020B0900000000000000" pitchFamily="50" charset="-128"/>
              </a:rPr>
              <a:t>薬剤服用歴に基づき、お薬の服用に関して</a:t>
            </a:r>
            <a:endParaRPr lang="en-US" altLang="ja-JP" b="1" dirty="0">
              <a:latin typeface="HGS創英角ｺﾞｼｯｸUB" panose="020B0900000000000000" pitchFamily="50" charset="-128"/>
              <a:ea typeface="HGS創英角ｺﾞｼｯｸUB" panose="020B0900000000000000" pitchFamily="50" charset="-128"/>
            </a:endParaRPr>
          </a:p>
          <a:p>
            <a:pPr algn="l"/>
            <a:r>
              <a:rPr lang="ja-JP" altLang="en-US" b="1" dirty="0">
                <a:latin typeface="HGS創英角ｺﾞｼｯｸUB" panose="020B0900000000000000" pitchFamily="50" charset="-128"/>
                <a:ea typeface="HGS創英角ｺﾞｼｯｸUB" panose="020B0900000000000000" pitchFamily="50" charset="-128"/>
              </a:rPr>
              <a:t>ご説明をいたします。</a:t>
            </a:r>
            <a:endParaRPr lang="en-US" altLang="ja-JP" b="1" dirty="0">
              <a:latin typeface="HGS創英角ｺﾞｼｯｸUB" panose="020B0900000000000000" pitchFamily="50" charset="-128"/>
              <a:ea typeface="HGS創英角ｺﾞｼｯｸUB" panose="020B0900000000000000" pitchFamily="50" charset="-128"/>
            </a:endParaRPr>
          </a:p>
          <a:p>
            <a:pPr algn="l"/>
            <a:endParaRPr lang="en-US" altLang="ja-JP" sz="800" b="1" dirty="0">
              <a:latin typeface="HGS創英角ｺﾞｼｯｸUB" panose="020B0900000000000000" pitchFamily="50" charset="-128"/>
              <a:ea typeface="HGS創英角ｺﾞｼｯｸUB" panose="020B0900000000000000" pitchFamily="50" charset="-128"/>
            </a:endParaRPr>
          </a:p>
          <a:p>
            <a:pPr algn="l"/>
            <a:r>
              <a:rPr kumimoji="1" lang="ja-JP" altLang="en-US" b="1" dirty="0">
                <a:latin typeface="HGS創英角ｺﾞｼｯｸUB" panose="020B0900000000000000" pitchFamily="50" charset="-128"/>
                <a:ea typeface="HGS創英角ｺﾞｼｯｸUB" panose="020B0900000000000000" pitchFamily="50" charset="-128"/>
              </a:rPr>
              <a:t>調剤したお薬や市販薬について薬の飲み合わせについて</a:t>
            </a:r>
            <a:endParaRPr kumimoji="1" lang="en-US" altLang="ja-JP" b="1" dirty="0">
              <a:latin typeface="HGS創英角ｺﾞｼｯｸUB" panose="020B0900000000000000" pitchFamily="50" charset="-128"/>
              <a:ea typeface="HGS創英角ｺﾞｼｯｸUB" panose="020B0900000000000000" pitchFamily="50" charset="-128"/>
            </a:endParaRPr>
          </a:p>
          <a:p>
            <a:pPr algn="l"/>
            <a:r>
              <a:rPr kumimoji="1" lang="ja-JP" altLang="en-US" b="1" dirty="0">
                <a:latin typeface="HGS創英角ｺﾞｼｯｸUB" panose="020B0900000000000000" pitchFamily="50" charset="-128"/>
                <a:ea typeface="HGS創英角ｺﾞｼｯｸUB" panose="020B0900000000000000" pitchFamily="50" charset="-128"/>
              </a:rPr>
              <a:t>説明し、薬剤服用歴に記録します。</a:t>
            </a:r>
          </a:p>
        </p:txBody>
      </p:sp>
      <p:sp>
        <p:nvSpPr>
          <p:cNvPr id="4" name="テキスト ボックス 3">
            <a:extLst>
              <a:ext uri="{FF2B5EF4-FFF2-40B4-BE49-F238E27FC236}">
                <a16:creationId xmlns:a16="http://schemas.microsoft.com/office/drawing/2014/main" id="{3D4EB1E9-3A34-4423-BFFC-9D5C1D31DAD1}"/>
              </a:ext>
            </a:extLst>
          </p:cNvPr>
          <p:cNvSpPr txBox="1"/>
          <p:nvPr/>
        </p:nvSpPr>
        <p:spPr>
          <a:xfrm>
            <a:off x="1872342" y="4568237"/>
            <a:ext cx="930946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お聞きした情報は個人情報保護の取り扱いに関する基本事項に基づき適切に管理します。疑問・質問等ございましたら、当薬局の薬剤師に遠慮なくご相談ください。</a:t>
            </a:r>
          </a:p>
        </p:txBody>
      </p:sp>
      <p:sp>
        <p:nvSpPr>
          <p:cNvPr id="5" name="テキスト ボックス 4">
            <a:extLst>
              <a:ext uri="{FF2B5EF4-FFF2-40B4-BE49-F238E27FC236}">
                <a16:creationId xmlns:a16="http://schemas.microsoft.com/office/drawing/2014/main" id="{2FF489B1-B17B-46E0-9FD6-E34D4EA09C1F}"/>
              </a:ext>
            </a:extLst>
          </p:cNvPr>
          <p:cNvSpPr txBox="1"/>
          <p:nvPr/>
        </p:nvSpPr>
        <p:spPr>
          <a:xfrm>
            <a:off x="3513908" y="5913120"/>
            <a:ext cx="5834742"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800" b="1"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にこ</a:t>
            </a:r>
            <a:r>
              <a:rPr kumimoji="1" lang="ja-JP" altLang="en-US" sz="4800" b="1" i="0" u="none" strike="noStrike" kern="1200" cap="none" spc="0" normalizeH="0" baseline="0" noProof="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ぴん薬局高木店</a:t>
            </a:r>
            <a:endParaRPr kumimoji="1" lang="ja-JP" altLang="en-US" sz="4800" b="1"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endParaRPr>
          </a:p>
        </p:txBody>
      </p:sp>
      <p:sp>
        <p:nvSpPr>
          <p:cNvPr id="8" name="吹き出し: 円形 7">
            <a:extLst>
              <a:ext uri="{FF2B5EF4-FFF2-40B4-BE49-F238E27FC236}">
                <a16:creationId xmlns:a16="http://schemas.microsoft.com/office/drawing/2014/main" id="{8F3C01BF-1F31-4395-BE09-56BE100AECA7}"/>
              </a:ext>
            </a:extLst>
          </p:cNvPr>
          <p:cNvSpPr/>
          <p:nvPr/>
        </p:nvSpPr>
        <p:spPr>
          <a:xfrm rot="10800000">
            <a:off x="3587925" y="1371600"/>
            <a:ext cx="6992983" cy="3196636"/>
          </a:xfrm>
          <a:prstGeom prst="wedgeEllipse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pic>
        <p:nvPicPr>
          <p:cNvPr id="10" name="図 9">
            <a:extLst>
              <a:ext uri="{FF2B5EF4-FFF2-40B4-BE49-F238E27FC236}">
                <a16:creationId xmlns:a16="http://schemas.microsoft.com/office/drawing/2014/main" id="{0D270E62-9BD5-49FF-BB2C-C586D35E9B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1714" y="2102811"/>
            <a:ext cx="1994263" cy="1931121"/>
          </a:xfrm>
          <a:prstGeom prst="rect">
            <a:avLst/>
          </a:prstGeom>
        </p:spPr>
      </p:pic>
    </p:spTree>
    <p:extLst>
      <p:ext uri="{BB962C8B-B14F-4D97-AF65-F5344CB8AC3E}">
        <p14:creationId xmlns:p14="http://schemas.microsoft.com/office/powerpoint/2010/main" val="9061774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7BB39DA-6EAB-49D1-9675-56C834DA57FE}"/>
              </a:ext>
            </a:extLst>
          </p:cNvPr>
          <p:cNvSpPr>
            <a:spLocks noGrp="1"/>
          </p:cNvSpPr>
          <p:nvPr>
            <p:ph type="ctrTitle"/>
          </p:nvPr>
        </p:nvSpPr>
        <p:spPr>
          <a:xfrm>
            <a:off x="3178629" y="522515"/>
            <a:ext cx="6766559" cy="1219608"/>
          </a:xfrm>
        </p:spPr>
        <p:txBody>
          <a:bodyPr>
            <a:normAutofit fontScale="90000"/>
          </a:bodyPr>
          <a:lstStyle/>
          <a:p>
            <a:pPr algn="l"/>
            <a:r>
              <a:rPr kumimoji="1" lang="ja-JP" altLang="en-US" sz="2800" dirty="0">
                <a:latin typeface="HGS創英角ｺﾞｼｯｸUB" panose="020B0900000000000000" pitchFamily="50" charset="-128"/>
                <a:ea typeface="HGS創英角ｺﾞｼｯｸUB" panose="020B0900000000000000" pitchFamily="50" charset="-128"/>
              </a:rPr>
              <a:t>個別の調剤報酬の算定項目の分かる</a:t>
            </a:r>
            <a:br>
              <a:rPr kumimoji="1" lang="en-US" altLang="ja-JP" sz="2800" dirty="0">
                <a:latin typeface="HGS創英角ｺﾞｼｯｸUB" panose="020B0900000000000000" pitchFamily="50" charset="-128"/>
                <a:ea typeface="HGS創英角ｺﾞｼｯｸUB" panose="020B0900000000000000" pitchFamily="50" charset="-128"/>
              </a:rPr>
            </a:br>
            <a:r>
              <a:rPr kumimoji="1" lang="ja-JP" altLang="en-US" sz="2800" dirty="0">
                <a:latin typeface="HGS創英角ｺﾞｼｯｸUB" panose="020B0900000000000000" pitchFamily="50" charset="-128"/>
                <a:ea typeface="HGS創英角ｺﾞｼｯｸUB" panose="020B0900000000000000" pitchFamily="50" charset="-128"/>
              </a:rPr>
              <a:t>　</a:t>
            </a:r>
            <a:r>
              <a:rPr kumimoji="1" lang="ja-JP" altLang="en-US" sz="5300" dirty="0">
                <a:latin typeface="HGS創英角ｺﾞｼｯｸUB" panose="020B0900000000000000" pitchFamily="50" charset="-128"/>
                <a:ea typeface="HGS創英角ｺﾞｼｯｸUB" panose="020B0900000000000000" pitchFamily="50" charset="-128"/>
              </a:rPr>
              <a:t>明細書の発行について</a:t>
            </a:r>
          </a:p>
        </p:txBody>
      </p:sp>
      <p:sp>
        <p:nvSpPr>
          <p:cNvPr id="4" name="テキスト ボックス 3">
            <a:extLst>
              <a:ext uri="{FF2B5EF4-FFF2-40B4-BE49-F238E27FC236}">
                <a16:creationId xmlns:a16="http://schemas.microsoft.com/office/drawing/2014/main" id="{1055CB68-1816-4B57-872C-B41DA3450DBD}"/>
              </a:ext>
            </a:extLst>
          </p:cNvPr>
          <p:cNvSpPr txBox="1"/>
          <p:nvPr/>
        </p:nvSpPr>
        <p:spPr>
          <a:xfrm>
            <a:off x="6035038" y="2812869"/>
            <a:ext cx="4554583" cy="215443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当薬局では、医療の透明化や患者さんへの情報提供を積極的に勧めていく観点から領収書発行の際に、「個別の調剤報酬の算定項目が分かる明細書」を無料で発行致しております</a:t>
            </a:r>
            <a:endParaRPr kumimoji="1" lang="en-US" altLang="ja-JP" sz="1800" b="0"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800" b="0"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明細書の発行を希望されない場合は事前に申し出てください。</a:t>
            </a:r>
            <a:endParaRPr kumimoji="1" lang="en-US" altLang="ja-JP" sz="1800" b="0"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endParaRPr>
          </a:p>
        </p:txBody>
      </p:sp>
      <p:pic>
        <p:nvPicPr>
          <p:cNvPr id="8" name="図 7">
            <a:extLst>
              <a:ext uri="{FF2B5EF4-FFF2-40B4-BE49-F238E27FC236}">
                <a16:creationId xmlns:a16="http://schemas.microsoft.com/office/drawing/2014/main" id="{D7DD8963-78CC-4472-B0EB-A862C92B82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1200574">
            <a:off x="3303314" y="2551976"/>
            <a:ext cx="2341984" cy="2287291"/>
          </a:xfrm>
          <a:prstGeom prst="rect">
            <a:avLst/>
          </a:prstGeom>
        </p:spPr>
      </p:pic>
      <p:sp>
        <p:nvSpPr>
          <p:cNvPr id="9" name="テキスト ボックス 8">
            <a:extLst>
              <a:ext uri="{FF2B5EF4-FFF2-40B4-BE49-F238E27FC236}">
                <a16:creationId xmlns:a16="http://schemas.microsoft.com/office/drawing/2014/main" id="{10E03AF1-E78B-4D6B-B65C-9A124A26E4F4}"/>
              </a:ext>
            </a:extLst>
          </p:cNvPr>
          <p:cNvSpPr txBox="1"/>
          <p:nvPr/>
        </p:nvSpPr>
        <p:spPr>
          <a:xfrm>
            <a:off x="4540897" y="5506465"/>
            <a:ext cx="4455057"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にこ</a:t>
            </a:r>
            <a:r>
              <a:rPr kumimoji="1" lang="ja-JP" altLang="en-US" sz="3600" b="0" i="0" u="none" strike="noStrike" kern="1200" cap="none" spc="0" normalizeH="0" baseline="0" noProof="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ぴん薬局高木店</a:t>
            </a:r>
            <a:endParaRPr kumimoji="1" lang="ja-JP" altLang="en-US" sz="3600" b="0"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endParaRPr>
          </a:p>
        </p:txBody>
      </p:sp>
    </p:spTree>
    <p:extLst>
      <p:ext uri="{BB962C8B-B14F-4D97-AF65-F5344CB8AC3E}">
        <p14:creationId xmlns:p14="http://schemas.microsoft.com/office/powerpoint/2010/main" val="6198941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D0037E5-1F47-4571-ABB2-A14A0D40AFEE}"/>
              </a:ext>
            </a:extLst>
          </p:cNvPr>
          <p:cNvSpPr>
            <a:spLocks noGrp="1"/>
          </p:cNvSpPr>
          <p:nvPr>
            <p:ph type="ctrTitle"/>
          </p:nvPr>
        </p:nvSpPr>
        <p:spPr>
          <a:xfrm>
            <a:off x="2495549" y="484427"/>
            <a:ext cx="6858001" cy="1009359"/>
          </a:xfrm>
        </p:spPr>
        <p:txBody>
          <a:bodyPr>
            <a:normAutofit/>
          </a:bodyPr>
          <a:lstStyle/>
          <a:p>
            <a:r>
              <a:rPr kumimoji="1" lang="ja-JP" altLang="en-US" sz="4800" b="1" dirty="0">
                <a:latin typeface="HGP創英角ｺﾞｼｯｸUB" panose="020B0900000000000000" pitchFamily="50" charset="-128"/>
                <a:ea typeface="HGP創英角ｺﾞｼｯｸUB" panose="020B0900000000000000" pitchFamily="50" charset="-128"/>
              </a:rPr>
              <a:t>当薬局の開局時間</a:t>
            </a:r>
          </a:p>
        </p:txBody>
      </p:sp>
      <p:sp>
        <p:nvSpPr>
          <p:cNvPr id="3" name="字幕 2">
            <a:extLst>
              <a:ext uri="{FF2B5EF4-FFF2-40B4-BE49-F238E27FC236}">
                <a16:creationId xmlns:a16="http://schemas.microsoft.com/office/drawing/2014/main" id="{5950EB46-E6BA-4AFD-B13A-D18EFCC777E4}"/>
              </a:ext>
            </a:extLst>
          </p:cNvPr>
          <p:cNvSpPr>
            <a:spLocks noGrp="1"/>
          </p:cNvSpPr>
          <p:nvPr>
            <p:ph type="subTitle" idx="1"/>
          </p:nvPr>
        </p:nvSpPr>
        <p:spPr>
          <a:xfrm>
            <a:off x="2147947" y="1866231"/>
            <a:ext cx="6783977" cy="1818302"/>
          </a:xfrm>
        </p:spPr>
        <p:txBody>
          <a:bodyPr>
            <a:noAutofit/>
          </a:bodyPr>
          <a:lstStyle/>
          <a:p>
            <a:r>
              <a:rPr kumimoji="1" lang="ja-JP" altLang="en-US" sz="2800" dirty="0">
                <a:latin typeface="HGP創英角ｺﾞｼｯｸUB" panose="020B0900000000000000" pitchFamily="50" charset="-128"/>
                <a:ea typeface="HGP創英角ｺﾞｼｯｸUB" panose="020B0900000000000000" pitchFamily="50" charset="-128"/>
              </a:rPr>
              <a:t>月</a:t>
            </a:r>
            <a:r>
              <a:rPr lang="ja-JP" altLang="en-US" sz="2800" dirty="0">
                <a:latin typeface="HGP創英角ｺﾞｼｯｸUB" panose="020B0900000000000000" pitchFamily="50" charset="-128"/>
                <a:ea typeface="HGP創英角ｺﾞｼｯｸUB" panose="020B0900000000000000" pitchFamily="50" charset="-128"/>
              </a:rPr>
              <a:t>・火・水・金・土</a:t>
            </a:r>
            <a:r>
              <a:rPr kumimoji="1" lang="ja-JP" altLang="en-US" sz="2800" dirty="0">
                <a:latin typeface="HGP創英角ｺﾞｼｯｸUB" panose="020B0900000000000000" pitchFamily="50" charset="-128"/>
                <a:ea typeface="HGP創英角ｺﾞｼｯｸUB" panose="020B0900000000000000" pitchFamily="50" charset="-128"/>
              </a:rPr>
              <a:t>　　　　　　</a:t>
            </a:r>
            <a:r>
              <a:rPr lang="en-US" altLang="ja-JP" sz="2800" dirty="0">
                <a:latin typeface="HGP創英角ｺﾞｼｯｸUB" panose="020B0900000000000000" pitchFamily="50" charset="-128"/>
                <a:ea typeface="HGP創英角ｺﾞｼｯｸUB" panose="020B0900000000000000" pitchFamily="50" charset="-128"/>
              </a:rPr>
              <a:t>9</a:t>
            </a:r>
            <a:r>
              <a:rPr kumimoji="1" lang="ja-JP" altLang="en-US" sz="2800" dirty="0">
                <a:latin typeface="HGP創英角ｺﾞｼｯｸUB" panose="020B0900000000000000" pitchFamily="50" charset="-128"/>
                <a:ea typeface="HGP創英角ｺﾞｼｯｸUB" panose="020B0900000000000000" pitchFamily="50" charset="-128"/>
              </a:rPr>
              <a:t>：</a:t>
            </a:r>
            <a:r>
              <a:rPr lang="en-US" altLang="ja-JP" sz="2800" dirty="0">
                <a:latin typeface="HGP創英角ｺﾞｼｯｸUB" panose="020B0900000000000000" pitchFamily="50" charset="-128"/>
                <a:ea typeface="HGP創英角ｺﾞｼｯｸUB" panose="020B0900000000000000" pitchFamily="50" charset="-128"/>
              </a:rPr>
              <a:t>0</a:t>
            </a:r>
            <a:r>
              <a:rPr kumimoji="1" lang="en-US" altLang="ja-JP" sz="2800" dirty="0">
                <a:latin typeface="HGP創英角ｺﾞｼｯｸUB" panose="020B0900000000000000" pitchFamily="50" charset="-128"/>
                <a:ea typeface="HGP創英角ｺﾞｼｯｸUB" panose="020B0900000000000000" pitchFamily="50" charset="-128"/>
              </a:rPr>
              <a:t>0</a:t>
            </a:r>
            <a:r>
              <a:rPr kumimoji="1" lang="ja-JP" altLang="en-US" sz="2800" dirty="0">
                <a:latin typeface="HGP創英角ｺﾞｼｯｸUB" panose="020B0900000000000000" pitchFamily="50" charset="-128"/>
                <a:ea typeface="HGP創英角ｺﾞｼｯｸUB" panose="020B0900000000000000" pitchFamily="50" charset="-128"/>
              </a:rPr>
              <a:t>～</a:t>
            </a:r>
            <a:r>
              <a:rPr kumimoji="1" lang="en-US" altLang="ja-JP" sz="2800" dirty="0">
                <a:latin typeface="HGP創英角ｺﾞｼｯｸUB" panose="020B0900000000000000" pitchFamily="50" charset="-128"/>
                <a:ea typeface="HGP創英角ｺﾞｼｯｸUB" panose="020B0900000000000000" pitchFamily="50" charset="-128"/>
              </a:rPr>
              <a:t>18</a:t>
            </a:r>
            <a:r>
              <a:rPr kumimoji="1" lang="ja-JP" altLang="en-US" sz="2800" dirty="0">
                <a:latin typeface="HGP創英角ｺﾞｼｯｸUB" panose="020B0900000000000000" pitchFamily="50" charset="-128"/>
                <a:ea typeface="HGP創英角ｺﾞｼｯｸUB" panose="020B0900000000000000" pitchFamily="50" charset="-128"/>
              </a:rPr>
              <a:t>：</a:t>
            </a:r>
            <a:r>
              <a:rPr kumimoji="1" lang="en-US" altLang="ja-JP" sz="2800" dirty="0">
                <a:latin typeface="HGP創英角ｺﾞｼｯｸUB" panose="020B0900000000000000" pitchFamily="50" charset="-128"/>
                <a:ea typeface="HGP創英角ｺﾞｼｯｸUB" panose="020B0900000000000000" pitchFamily="50" charset="-128"/>
              </a:rPr>
              <a:t>00</a:t>
            </a:r>
          </a:p>
          <a:p>
            <a:r>
              <a:rPr lang="ja-JP" altLang="en-US" sz="2800" dirty="0">
                <a:latin typeface="HGP創英角ｺﾞｼｯｸUB" panose="020B0900000000000000" pitchFamily="50" charset="-128"/>
                <a:ea typeface="HGP創英角ｺﾞｼｯｸUB" panose="020B0900000000000000" pitchFamily="50" charset="-128"/>
              </a:rPr>
              <a:t>　木</a:t>
            </a:r>
            <a:r>
              <a:rPr kumimoji="1" lang="ja-JP" altLang="en-US" sz="2800" dirty="0">
                <a:latin typeface="HGP創英角ｺﾞｼｯｸUB" panose="020B0900000000000000" pitchFamily="50" charset="-128"/>
                <a:ea typeface="HGP創英角ｺﾞｼｯｸUB" panose="020B0900000000000000" pitchFamily="50" charset="-128"/>
              </a:rPr>
              <a:t>　　　　　　　　　　　　　　</a:t>
            </a:r>
            <a:r>
              <a:rPr kumimoji="1" lang="en-US" altLang="ja-JP" sz="2800" dirty="0">
                <a:latin typeface="HGP創英角ｺﾞｼｯｸUB" panose="020B0900000000000000" pitchFamily="50" charset="-128"/>
                <a:ea typeface="HGP創英角ｺﾞｼｯｸUB" panose="020B0900000000000000" pitchFamily="50" charset="-128"/>
              </a:rPr>
              <a:t>9</a:t>
            </a:r>
            <a:r>
              <a:rPr kumimoji="1" lang="ja-JP" altLang="en-US" sz="2800" dirty="0">
                <a:latin typeface="HGP創英角ｺﾞｼｯｸUB" panose="020B0900000000000000" pitchFamily="50" charset="-128"/>
                <a:ea typeface="HGP創英角ｺﾞｼｯｸUB" panose="020B0900000000000000" pitchFamily="50" charset="-128"/>
              </a:rPr>
              <a:t>：</a:t>
            </a:r>
            <a:r>
              <a:rPr kumimoji="1" lang="en-US" altLang="ja-JP" sz="2800" dirty="0">
                <a:latin typeface="HGP創英角ｺﾞｼｯｸUB" panose="020B0900000000000000" pitchFamily="50" charset="-128"/>
                <a:ea typeface="HGP創英角ｺﾞｼｯｸUB" panose="020B0900000000000000" pitchFamily="50" charset="-128"/>
              </a:rPr>
              <a:t>00</a:t>
            </a:r>
            <a:r>
              <a:rPr kumimoji="1" lang="ja-JP" altLang="en-US" sz="2800" dirty="0">
                <a:latin typeface="HGP創英角ｺﾞｼｯｸUB" panose="020B0900000000000000" pitchFamily="50" charset="-128"/>
                <a:ea typeface="HGP創英角ｺﾞｼｯｸUB" panose="020B0900000000000000" pitchFamily="50" charset="-128"/>
              </a:rPr>
              <a:t>～</a:t>
            </a:r>
            <a:r>
              <a:rPr kumimoji="1" lang="en-US" altLang="ja-JP" sz="2800" dirty="0">
                <a:latin typeface="HGP創英角ｺﾞｼｯｸUB" panose="020B0900000000000000" pitchFamily="50" charset="-128"/>
                <a:ea typeface="HGP創英角ｺﾞｼｯｸUB" panose="020B0900000000000000" pitchFamily="50" charset="-128"/>
              </a:rPr>
              <a:t>17</a:t>
            </a:r>
            <a:r>
              <a:rPr kumimoji="1" lang="ja-JP" altLang="en-US" sz="2800" dirty="0">
                <a:latin typeface="HGP創英角ｺﾞｼｯｸUB" panose="020B0900000000000000" pitchFamily="50" charset="-128"/>
                <a:ea typeface="HGP創英角ｺﾞｼｯｸUB" panose="020B0900000000000000" pitchFamily="50" charset="-128"/>
              </a:rPr>
              <a:t>：</a:t>
            </a:r>
            <a:r>
              <a:rPr kumimoji="1" lang="en-US" altLang="ja-JP" sz="2800" dirty="0">
                <a:latin typeface="HGP創英角ｺﾞｼｯｸUB" panose="020B0900000000000000" pitchFamily="50" charset="-128"/>
                <a:ea typeface="HGP創英角ｺﾞｼｯｸUB" panose="020B0900000000000000" pitchFamily="50" charset="-128"/>
              </a:rPr>
              <a:t>00</a:t>
            </a:r>
          </a:p>
          <a:p>
            <a:r>
              <a:rPr lang="ja-JP" altLang="en-US" sz="2800" dirty="0">
                <a:solidFill>
                  <a:srgbClr val="FF0000"/>
                </a:solidFill>
                <a:latin typeface="HGP創英角ｺﾞｼｯｸUB" panose="020B0900000000000000" pitchFamily="50" charset="-128"/>
                <a:ea typeface="HGP創英角ｺﾞｼｯｸUB" panose="020B0900000000000000" pitchFamily="50" charset="-128"/>
              </a:rPr>
              <a:t>日・祝日　休み</a:t>
            </a:r>
            <a:endParaRPr lang="en-US" altLang="ja-JP" sz="2800" dirty="0">
              <a:solidFill>
                <a:srgbClr val="FF0000"/>
              </a:solidFill>
              <a:latin typeface="HGP創英角ｺﾞｼｯｸUB" panose="020B0900000000000000" pitchFamily="50" charset="-128"/>
              <a:ea typeface="HGP創英角ｺﾞｼｯｸUB" panose="020B0900000000000000" pitchFamily="50" charset="-128"/>
            </a:endParaRPr>
          </a:p>
          <a:p>
            <a:endParaRPr kumimoji="1" lang="ja-JP" altLang="en-US" sz="4800" dirty="0">
              <a:solidFill>
                <a:srgbClr val="FF0000"/>
              </a:solidFill>
              <a:latin typeface="HGP創英角ｺﾞｼｯｸUB" panose="020B0900000000000000" pitchFamily="50" charset="-128"/>
              <a:ea typeface="HGP創英角ｺﾞｼｯｸUB" panose="020B0900000000000000" pitchFamily="50" charset="-128"/>
            </a:endParaRPr>
          </a:p>
        </p:txBody>
      </p:sp>
      <p:sp>
        <p:nvSpPr>
          <p:cNvPr id="4" name="テキスト ボックス 3">
            <a:extLst>
              <a:ext uri="{FF2B5EF4-FFF2-40B4-BE49-F238E27FC236}">
                <a16:creationId xmlns:a16="http://schemas.microsoft.com/office/drawing/2014/main" id="{35C0D075-458E-4EE9-88BD-F22C04B6031F}"/>
              </a:ext>
            </a:extLst>
          </p:cNvPr>
          <p:cNvSpPr txBox="1"/>
          <p:nvPr/>
        </p:nvSpPr>
        <p:spPr>
          <a:xfrm>
            <a:off x="3183877" y="3846507"/>
            <a:ext cx="7602583" cy="1107996"/>
          </a:xfrm>
          <a:prstGeom prst="rect">
            <a:avLst/>
          </a:prstGeom>
          <a:noFill/>
        </p:spPr>
        <p:txBody>
          <a:bodyPr wrap="square" rtlCol="0">
            <a:spAutoFit/>
          </a:bodyPr>
          <a:lstStyle/>
          <a:p>
            <a:r>
              <a:rPr kumimoji="1" lang="ja-JP" altLang="en-US" sz="1200" dirty="0"/>
              <a:t>●</a:t>
            </a:r>
            <a:r>
              <a:rPr kumimoji="1" lang="ja-JP" altLang="en-US" sz="1200" dirty="0">
                <a:latin typeface="HGP創英角ｺﾞｼｯｸUB" panose="020B0900000000000000" pitchFamily="50" charset="-128"/>
                <a:ea typeface="HGP創英角ｺﾞｼｯｸUB" panose="020B0900000000000000" pitchFamily="50" charset="-128"/>
              </a:rPr>
              <a:t>夜間・休日等加算の対象時間</a:t>
            </a:r>
            <a:endParaRPr kumimoji="1" lang="en-US" altLang="ja-JP" sz="1200" dirty="0">
              <a:latin typeface="HGP創英角ｺﾞｼｯｸUB" panose="020B0900000000000000" pitchFamily="50" charset="-128"/>
              <a:ea typeface="HGP創英角ｺﾞｼｯｸUB" panose="020B0900000000000000" pitchFamily="50" charset="-128"/>
            </a:endParaRPr>
          </a:p>
          <a:p>
            <a:r>
              <a:rPr lang="ja-JP" altLang="en-US" sz="1200" dirty="0">
                <a:latin typeface="HGP創英角ｺﾞｼｯｸUB" panose="020B0900000000000000" pitchFamily="50" charset="-128"/>
                <a:ea typeface="HGP創英角ｺﾞｼｯｸUB" panose="020B0900000000000000" pitchFamily="50" charset="-128"/>
              </a:rPr>
              <a:t>　平日</a:t>
            </a:r>
            <a:r>
              <a:rPr lang="en-US" altLang="ja-JP" sz="1200" dirty="0">
                <a:latin typeface="HGP創英角ｺﾞｼｯｸUB" panose="020B0900000000000000" pitchFamily="50" charset="-128"/>
                <a:ea typeface="HGP創英角ｺﾞｼｯｸUB" panose="020B0900000000000000" pitchFamily="50" charset="-128"/>
              </a:rPr>
              <a:t>19</a:t>
            </a:r>
            <a:r>
              <a:rPr lang="ja-JP" altLang="en-US" sz="1200" dirty="0">
                <a:latin typeface="HGP創英角ｺﾞｼｯｸUB" panose="020B0900000000000000" pitchFamily="50" charset="-128"/>
                <a:ea typeface="HGP創英角ｺﾞｼｯｸUB" panose="020B0900000000000000" pitchFamily="50" charset="-128"/>
              </a:rPr>
              <a:t>：</a:t>
            </a:r>
            <a:r>
              <a:rPr lang="en-US" altLang="ja-JP" sz="1200" dirty="0">
                <a:latin typeface="HGP創英角ｺﾞｼｯｸUB" panose="020B0900000000000000" pitchFamily="50" charset="-128"/>
                <a:ea typeface="HGP創英角ｺﾞｼｯｸUB" panose="020B0900000000000000" pitchFamily="50" charset="-128"/>
              </a:rPr>
              <a:t>00</a:t>
            </a:r>
            <a:r>
              <a:rPr lang="ja-JP" altLang="en-US" sz="1200" dirty="0">
                <a:latin typeface="HGP創英角ｺﾞｼｯｸUB" panose="020B0900000000000000" pitchFamily="50" charset="-128"/>
                <a:ea typeface="HGP創英角ｺﾞｼｯｸUB" panose="020B0900000000000000" pitchFamily="50" charset="-128"/>
              </a:rPr>
              <a:t>～閉店まで　土曜日　</a:t>
            </a:r>
            <a:r>
              <a:rPr lang="en-US" altLang="ja-JP" sz="1200" dirty="0">
                <a:latin typeface="HGP創英角ｺﾞｼｯｸUB" panose="020B0900000000000000" pitchFamily="50" charset="-128"/>
                <a:ea typeface="HGP創英角ｺﾞｼｯｸUB" panose="020B0900000000000000" pitchFamily="50" charset="-128"/>
              </a:rPr>
              <a:t>13</a:t>
            </a:r>
            <a:r>
              <a:rPr lang="ja-JP" altLang="en-US" sz="1200" dirty="0">
                <a:latin typeface="HGP創英角ｺﾞｼｯｸUB" panose="020B0900000000000000" pitchFamily="50" charset="-128"/>
                <a:ea typeface="HGP創英角ｺﾞｼｯｸUB" panose="020B0900000000000000" pitchFamily="50" charset="-128"/>
              </a:rPr>
              <a:t>：</a:t>
            </a:r>
            <a:r>
              <a:rPr lang="en-US" altLang="ja-JP" sz="1200" dirty="0">
                <a:latin typeface="HGP創英角ｺﾞｼｯｸUB" panose="020B0900000000000000" pitchFamily="50" charset="-128"/>
                <a:ea typeface="HGP創英角ｺﾞｼｯｸUB" panose="020B0900000000000000" pitchFamily="50" charset="-128"/>
              </a:rPr>
              <a:t>00</a:t>
            </a:r>
            <a:r>
              <a:rPr lang="ja-JP" altLang="en-US" sz="1200" dirty="0">
                <a:latin typeface="HGP創英角ｺﾞｼｯｸUB" panose="020B0900000000000000" pitchFamily="50" charset="-128"/>
                <a:ea typeface="HGP創英角ｺﾞｼｯｸUB" panose="020B0900000000000000" pitchFamily="50" charset="-128"/>
              </a:rPr>
              <a:t>～閉店まで　＊</a:t>
            </a:r>
            <a:r>
              <a:rPr lang="en-US" altLang="ja-JP" sz="1200" dirty="0">
                <a:latin typeface="HGP創英角ｺﾞｼｯｸUB" panose="020B0900000000000000" pitchFamily="50" charset="-128"/>
                <a:ea typeface="HGP創英角ｺﾞｼｯｸUB" panose="020B0900000000000000" pitchFamily="50" charset="-128"/>
              </a:rPr>
              <a:t>12</a:t>
            </a:r>
            <a:r>
              <a:rPr lang="ja-JP" altLang="en-US" sz="1200" dirty="0">
                <a:latin typeface="HGP創英角ｺﾞｼｯｸUB" panose="020B0900000000000000" pitchFamily="50" charset="-128"/>
                <a:ea typeface="HGP創英角ｺﾞｼｯｸUB" panose="020B0900000000000000" pitchFamily="50" charset="-128"/>
              </a:rPr>
              <a:t>月</a:t>
            </a:r>
            <a:r>
              <a:rPr lang="en-US" altLang="ja-JP" sz="1200" dirty="0">
                <a:latin typeface="HGP創英角ｺﾞｼｯｸUB" panose="020B0900000000000000" pitchFamily="50" charset="-128"/>
                <a:ea typeface="HGP創英角ｺﾞｼｯｸUB" panose="020B0900000000000000" pitchFamily="50" charset="-128"/>
              </a:rPr>
              <a:t>29</a:t>
            </a:r>
            <a:r>
              <a:rPr lang="ja-JP" altLang="en-US" sz="1200" dirty="0">
                <a:latin typeface="HGP創英角ｺﾞｼｯｸUB" panose="020B0900000000000000" pitchFamily="50" charset="-128"/>
                <a:ea typeface="HGP創英角ｺﾞｼｯｸUB" panose="020B0900000000000000" pitchFamily="50" charset="-128"/>
              </a:rPr>
              <a:t>日ー</a:t>
            </a:r>
            <a:r>
              <a:rPr lang="en-US" altLang="ja-JP" sz="1200" dirty="0">
                <a:latin typeface="HGP創英角ｺﾞｼｯｸUB" panose="020B0900000000000000" pitchFamily="50" charset="-128"/>
                <a:ea typeface="HGP創英角ｺﾞｼｯｸUB" panose="020B0900000000000000" pitchFamily="50" charset="-128"/>
              </a:rPr>
              <a:t>1</a:t>
            </a:r>
            <a:r>
              <a:rPr lang="ja-JP" altLang="en-US" sz="1200" dirty="0">
                <a:latin typeface="HGP創英角ｺﾞｼｯｸUB" panose="020B0900000000000000" pitchFamily="50" charset="-128"/>
                <a:ea typeface="HGP創英角ｺﾞｼｯｸUB" panose="020B0900000000000000" pitchFamily="50" charset="-128"/>
              </a:rPr>
              <a:t>月</a:t>
            </a:r>
            <a:r>
              <a:rPr lang="en-US" altLang="ja-JP" sz="1200" dirty="0">
                <a:latin typeface="HGP創英角ｺﾞｼｯｸUB" panose="020B0900000000000000" pitchFamily="50" charset="-128"/>
                <a:ea typeface="HGP創英角ｺﾞｼｯｸUB" panose="020B0900000000000000" pitchFamily="50" charset="-128"/>
              </a:rPr>
              <a:t>3</a:t>
            </a:r>
            <a:r>
              <a:rPr lang="ja-JP" altLang="en-US" sz="1200" dirty="0">
                <a:latin typeface="HGP創英角ｺﾞｼｯｸUB" panose="020B0900000000000000" pitchFamily="50" charset="-128"/>
                <a:ea typeface="HGP創英角ｺﾞｼｯｸUB" panose="020B0900000000000000" pitchFamily="50" charset="-128"/>
              </a:rPr>
              <a:t>日は休日扱い</a:t>
            </a:r>
            <a:endParaRPr kumimoji="1" lang="en-US" altLang="ja-JP" sz="1200" dirty="0">
              <a:latin typeface="HGP創英角ｺﾞｼｯｸUB" panose="020B0900000000000000" pitchFamily="50" charset="-128"/>
              <a:ea typeface="HGP創英角ｺﾞｼｯｸUB" panose="020B0900000000000000" pitchFamily="50" charset="-128"/>
            </a:endParaRPr>
          </a:p>
          <a:p>
            <a:r>
              <a:rPr kumimoji="1" lang="ja-JP" altLang="en-US" dirty="0"/>
              <a:t>　</a:t>
            </a:r>
            <a:r>
              <a:rPr kumimoji="1" lang="ja-JP" altLang="en-US" sz="1200" dirty="0"/>
              <a:t>＊営業時間外の加算について</a:t>
            </a:r>
            <a:endParaRPr kumimoji="1" lang="en-US" altLang="ja-JP" sz="1200" dirty="0"/>
          </a:p>
          <a:p>
            <a:r>
              <a:rPr lang="ja-JP" altLang="en-US" sz="1200" dirty="0"/>
              <a:t>　　　時間外加算　</a:t>
            </a:r>
            <a:r>
              <a:rPr lang="en-US" altLang="ja-JP" sz="1200" dirty="0"/>
              <a:t>19</a:t>
            </a:r>
            <a:r>
              <a:rPr lang="ja-JP" altLang="en-US" sz="1200" dirty="0"/>
              <a:t>：</a:t>
            </a:r>
            <a:r>
              <a:rPr lang="en-US" altLang="ja-JP" sz="1200" dirty="0"/>
              <a:t>00</a:t>
            </a:r>
            <a:r>
              <a:rPr lang="ja-JP" altLang="en-US" sz="1200" dirty="0"/>
              <a:t>～</a:t>
            </a:r>
            <a:r>
              <a:rPr lang="en-US" altLang="ja-JP" sz="1200" dirty="0"/>
              <a:t>22</a:t>
            </a:r>
            <a:r>
              <a:rPr lang="ja-JP" altLang="en-US" sz="1200" dirty="0"/>
              <a:t>：</a:t>
            </a:r>
            <a:r>
              <a:rPr lang="en-US" altLang="ja-JP" sz="1200" dirty="0"/>
              <a:t>00</a:t>
            </a:r>
            <a:r>
              <a:rPr lang="ja-JP" altLang="en-US" sz="1200" dirty="0"/>
              <a:t>　</a:t>
            </a:r>
            <a:r>
              <a:rPr lang="en-US" altLang="ja-JP" sz="1200" dirty="0"/>
              <a:t>6</a:t>
            </a:r>
            <a:r>
              <a:rPr lang="ja-JP" altLang="en-US" sz="1200" dirty="0"/>
              <a:t>：</a:t>
            </a:r>
            <a:r>
              <a:rPr lang="en-US" altLang="ja-JP" sz="1200" dirty="0"/>
              <a:t>00</a:t>
            </a:r>
            <a:r>
              <a:rPr lang="ja-JP" altLang="en-US" sz="1200" dirty="0"/>
              <a:t>～</a:t>
            </a:r>
            <a:r>
              <a:rPr lang="en-US" altLang="ja-JP" sz="1200" dirty="0"/>
              <a:t>8</a:t>
            </a:r>
            <a:r>
              <a:rPr lang="ja-JP" altLang="en-US" sz="1200" dirty="0"/>
              <a:t>：</a:t>
            </a:r>
            <a:r>
              <a:rPr lang="en-US" altLang="ja-JP" sz="1200" dirty="0"/>
              <a:t>00</a:t>
            </a:r>
            <a:r>
              <a:rPr lang="ja-JP" altLang="en-US" sz="1200" dirty="0"/>
              <a:t>　深夜加算　</a:t>
            </a:r>
            <a:r>
              <a:rPr lang="en-US" altLang="ja-JP" sz="1200" dirty="0"/>
              <a:t>22</a:t>
            </a:r>
            <a:r>
              <a:rPr lang="ja-JP" altLang="en-US" sz="1200" dirty="0"/>
              <a:t>：</a:t>
            </a:r>
            <a:r>
              <a:rPr lang="en-US" altLang="ja-JP" sz="1200" dirty="0"/>
              <a:t>00</a:t>
            </a:r>
            <a:r>
              <a:rPr lang="ja-JP" altLang="en-US" sz="1200" dirty="0"/>
              <a:t>～</a:t>
            </a:r>
            <a:r>
              <a:rPr lang="en-US" altLang="ja-JP" sz="1200" dirty="0"/>
              <a:t>6</a:t>
            </a:r>
            <a:r>
              <a:rPr lang="ja-JP" altLang="en-US" sz="1200" dirty="0"/>
              <a:t>：</a:t>
            </a:r>
            <a:r>
              <a:rPr lang="en-US" altLang="ja-JP" sz="1200" dirty="0"/>
              <a:t>00</a:t>
            </a:r>
          </a:p>
          <a:p>
            <a:r>
              <a:rPr kumimoji="1" lang="ja-JP" altLang="en-US" sz="1200" dirty="0"/>
              <a:t>　　　休日加算　日曜日・祝日・年末年始（</a:t>
            </a:r>
            <a:r>
              <a:rPr kumimoji="1" lang="en-US" altLang="ja-JP" sz="1200" dirty="0"/>
              <a:t>12</a:t>
            </a:r>
            <a:r>
              <a:rPr kumimoji="1" lang="ja-JP" altLang="en-US" sz="1200" dirty="0"/>
              <a:t>月</a:t>
            </a:r>
            <a:r>
              <a:rPr kumimoji="1" lang="en-US" altLang="ja-JP" sz="1200" dirty="0"/>
              <a:t>29</a:t>
            </a:r>
            <a:r>
              <a:rPr kumimoji="1" lang="ja-JP" altLang="en-US" sz="1200" dirty="0"/>
              <a:t>日ー１月</a:t>
            </a:r>
            <a:r>
              <a:rPr kumimoji="1" lang="en-US" altLang="ja-JP" sz="1200" dirty="0"/>
              <a:t>3</a:t>
            </a:r>
            <a:r>
              <a:rPr kumimoji="1" lang="ja-JP" altLang="en-US" sz="1200" dirty="0"/>
              <a:t>日）</a:t>
            </a:r>
          </a:p>
        </p:txBody>
      </p:sp>
      <p:pic>
        <p:nvPicPr>
          <p:cNvPr id="6" name="図 5" descr="時計 が含まれている画像&#10;&#10;自動的に生成された説明">
            <a:extLst>
              <a:ext uri="{FF2B5EF4-FFF2-40B4-BE49-F238E27FC236}">
                <a16:creationId xmlns:a16="http://schemas.microsoft.com/office/drawing/2014/main" id="{C68E765E-2AD9-4DB3-93CC-907E356AE5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31924" y="2188029"/>
            <a:ext cx="2815318" cy="2481943"/>
          </a:xfrm>
          <a:prstGeom prst="rect">
            <a:avLst/>
          </a:prstGeom>
        </p:spPr>
      </p:pic>
      <p:sp>
        <p:nvSpPr>
          <p:cNvPr id="5" name="テキスト ボックス 5">
            <a:extLst>
              <a:ext uri="{FF2B5EF4-FFF2-40B4-BE49-F238E27FC236}">
                <a16:creationId xmlns:a16="http://schemas.microsoft.com/office/drawing/2014/main" id="{6E028AFC-E4CE-5FB8-9A5E-8817CD36926B}"/>
              </a:ext>
            </a:extLst>
          </p:cNvPr>
          <p:cNvSpPr txBox="1"/>
          <p:nvPr/>
        </p:nvSpPr>
        <p:spPr>
          <a:xfrm>
            <a:off x="3107327" y="5372011"/>
            <a:ext cx="5634446" cy="1200329"/>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dirty="0">
                <a:latin typeface="HGS創英角ｺﾞｼｯｸUB" panose="020B0900000000000000" pitchFamily="50" charset="-128"/>
                <a:ea typeface="HGS創英角ｺﾞｼｯｸUB" panose="020B0900000000000000" pitchFamily="50" charset="-128"/>
              </a:rPr>
              <a:t>☎　緊急連絡先</a:t>
            </a:r>
            <a:endParaRPr lang="en-US" altLang="ja-JP" dirty="0">
              <a:solidFill>
                <a:srgbClr val="FF0000"/>
              </a:solidFill>
              <a:latin typeface="HGS創英角ｺﾞｼｯｸUB" panose="020B0900000000000000" pitchFamily="50" charset="-128"/>
              <a:ea typeface="HGS創英角ｺﾞｼｯｸUB" panose="020B0900000000000000" pitchFamily="50" charset="-128"/>
            </a:endParaRPr>
          </a:p>
          <a:p>
            <a:r>
              <a:rPr lang="ja-JP" altLang="en-US" dirty="0">
                <a:latin typeface="HGS創英角ｺﾞｼｯｸUB" panose="020B0900000000000000" pitchFamily="50" charset="-128"/>
                <a:ea typeface="HGS創英角ｺﾞｼｯｸUB" panose="020B0900000000000000" pitchFamily="50" charset="-128"/>
              </a:rPr>
              <a:t> 　　</a:t>
            </a:r>
            <a:r>
              <a:rPr lang="en-US" altLang="ja-JP" sz="3600" dirty="0">
                <a:solidFill>
                  <a:srgbClr val="FF0000"/>
                </a:solidFill>
                <a:latin typeface="HGS創英角ｺﾞｼｯｸUB" panose="020B0900000000000000" pitchFamily="50" charset="-128"/>
                <a:ea typeface="HGS創英角ｺﾞｼｯｸUB" panose="020B0900000000000000" pitchFamily="50" charset="-128"/>
              </a:rPr>
              <a:t>080</a:t>
            </a:r>
            <a:r>
              <a:rPr lang="ja-JP" altLang="en-US" sz="3600" dirty="0">
                <a:solidFill>
                  <a:srgbClr val="FF0000"/>
                </a:solidFill>
                <a:latin typeface="HGS創英角ｺﾞｼｯｸUB" panose="020B0900000000000000" pitchFamily="50" charset="-128"/>
                <a:ea typeface="HGS創英角ｺﾞｼｯｸUB" panose="020B0900000000000000" pitchFamily="50" charset="-128"/>
              </a:rPr>
              <a:t>－</a:t>
            </a:r>
            <a:r>
              <a:rPr lang="en-US" altLang="ja-JP" sz="3600" dirty="0">
                <a:solidFill>
                  <a:srgbClr val="FF0000"/>
                </a:solidFill>
                <a:latin typeface="HGS創英角ｺﾞｼｯｸUB" panose="020B0900000000000000" pitchFamily="50" charset="-128"/>
                <a:ea typeface="HGS創英角ｺﾞｼｯｸUB" panose="020B0900000000000000" pitchFamily="50" charset="-128"/>
              </a:rPr>
              <a:t>8989</a:t>
            </a:r>
            <a:r>
              <a:rPr lang="ja-JP" altLang="en-US" sz="3600" dirty="0">
                <a:solidFill>
                  <a:srgbClr val="FF0000"/>
                </a:solidFill>
                <a:latin typeface="HGS創英角ｺﾞｼｯｸUB" panose="020B0900000000000000" pitchFamily="50" charset="-128"/>
                <a:ea typeface="HGS創英角ｺﾞｼｯｸUB" panose="020B0900000000000000" pitchFamily="50" charset="-128"/>
              </a:rPr>
              <a:t>－</a:t>
            </a:r>
            <a:r>
              <a:rPr lang="en-US" altLang="ja-JP" sz="3600" dirty="0">
                <a:solidFill>
                  <a:srgbClr val="FF0000"/>
                </a:solidFill>
                <a:latin typeface="HGS創英角ｺﾞｼｯｸUB" panose="020B0900000000000000" pitchFamily="50" charset="-128"/>
                <a:ea typeface="HGS創英角ｺﾞｼｯｸUB" panose="020B0900000000000000" pitchFamily="50" charset="-128"/>
              </a:rPr>
              <a:t>3520</a:t>
            </a:r>
          </a:p>
          <a:p>
            <a:r>
              <a:rPr kumimoji="1" lang="ja-JP" altLang="en-US" dirty="0">
                <a:latin typeface="HGS創英角ｺﾞｼｯｸUB" panose="020B0900000000000000" pitchFamily="50" charset="-128"/>
                <a:ea typeface="HGS創英角ｺﾞｼｯｸUB" panose="020B0900000000000000" pitchFamily="50" charset="-128"/>
              </a:rPr>
              <a:t>　</a:t>
            </a:r>
          </a:p>
        </p:txBody>
      </p:sp>
    </p:spTree>
    <p:extLst>
      <p:ext uri="{BB962C8B-B14F-4D97-AF65-F5344CB8AC3E}">
        <p14:creationId xmlns:p14="http://schemas.microsoft.com/office/powerpoint/2010/main" val="7590377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F997E91-EBE3-4B21-BB5B-D38786C2AAB0}"/>
              </a:ext>
            </a:extLst>
          </p:cNvPr>
          <p:cNvSpPr>
            <a:spLocks noGrp="1"/>
          </p:cNvSpPr>
          <p:nvPr>
            <p:ph type="ctrTitle"/>
          </p:nvPr>
        </p:nvSpPr>
        <p:spPr>
          <a:xfrm>
            <a:off x="1733006" y="775063"/>
            <a:ext cx="9620794" cy="1254034"/>
          </a:xfrm>
        </p:spPr>
        <p:txBody>
          <a:bodyPr>
            <a:normAutofit fontScale="90000"/>
          </a:bodyPr>
          <a:lstStyle/>
          <a:p>
            <a:r>
              <a:rPr kumimoji="1" lang="ja-JP" altLang="en-US" sz="5300" b="1" dirty="0">
                <a:latin typeface="HGS創英角ｺﾞｼｯｸUB" panose="020B0900000000000000" pitchFamily="50" charset="-128"/>
                <a:ea typeface="HGS創英角ｺﾞｼｯｸUB" panose="020B0900000000000000" pitchFamily="50" charset="-128"/>
              </a:rPr>
              <a:t>当薬局の調剤基本料他について</a:t>
            </a:r>
            <a:br>
              <a:rPr kumimoji="1" lang="en-US" altLang="ja-JP" dirty="0"/>
            </a:br>
            <a:endParaRPr kumimoji="1" lang="ja-JP" altLang="en-US" dirty="0"/>
          </a:p>
        </p:txBody>
      </p:sp>
      <p:sp>
        <p:nvSpPr>
          <p:cNvPr id="3" name="字幕 2">
            <a:extLst>
              <a:ext uri="{FF2B5EF4-FFF2-40B4-BE49-F238E27FC236}">
                <a16:creationId xmlns:a16="http://schemas.microsoft.com/office/drawing/2014/main" id="{EB2F5C91-3527-4AA3-83C8-7D53865FD001}"/>
              </a:ext>
            </a:extLst>
          </p:cNvPr>
          <p:cNvSpPr>
            <a:spLocks noGrp="1"/>
          </p:cNvSpPr>
          <p:nvPr>
            <p:ph type="subTitle" idx="1"/>
          </p:nvPr>
        </p:nvSpPr>
        <p:spPr>
          <a:xfrm>
            <a:off x="2964259" y="1686985"/>
            <a:ext cx="5850256" cy="741657"/>
          </a:xfrm>
        </p:spPr>
        <p:txBody>
          <a:bodyPr>
            <a:noAutofit/>
          </a:bodyPr>
          <a:lstStyle/>
          <a:p>
            <a:pPr algn="l"/>
            <a:r>
              <a:rPr kumimoji="1" lang="ja-JP" altLang="en-US" dirty="0">
                <a:latin typeface="HGS創英角ｺﾞｼｯｸUB" panose="020B0900000000000000" pitchFamily="50" charset="-128"/>
                <a:ea typeface="HGS創英角ｺﾞｼｯｸUB" panose="020B0900000000000000" pitchFamily="50" charset="-128"/>
              </a:rPr>
              <a:t>当薬局の調剤基本料他は下記の通りです。</a:t>
            </a:r>
            <a:endParaRPr kumimoji="1" lang="en-US" altLang="ja-JP" dirty="0">
              <a:latin typeface="HGS創英角ｺﾞｼｯｸUB" panose="020B0900000000000000" pitchFamily="50" charset="-128"/>
              <a:ea typeface="HGS創英角ｺﾞｼｯｸUB" panose="020B0900000000000000" pitchFamily="50" charset="-128"/>
            </a:endParaRPr>
          </a:p>
          <a:p>
            <a:pPr algn="l"/>
            <a:endParaRPr kumimoji="1" lang="en-US" altLang="ja-JP" dirty="0">
              <a:latin typeface="HGS創英角ｺﾞｼｯｸUB" panose="020B0900000000000000" pitchFamily="50" charset="-128"/>
              <a:ea typeface="HGS創英角ｺﾞｼｯｸUB" panose="020B0900000000000000" pitchFamily="50" charset="-128"/>
            </a:endParaRPr>
          </a:p>
        </p:txBody>
      </p:sp>
      <p:sp>
        <p:nvSpPr>
          <p:cNvPr id="4" name="テキスト ボックス 3">
            <a:extLst>
              <a:ext uri="{FF2B5EF4-FFF2-40B4-BE49-F238E27FC236}">
                <a16:creationId xmlns:a16="http://schemas.microsoft.com/office/drawing/2014/main" id="{CD87E232-77C9-4E97-A51F-F0D07FB14BB4}"/>
              </a:ext>
            </a:extLst>
          </p:cNvPr>
          <p:cNvSpPr txBox="1"/>
          <p:nvPr/>
        </p:nvSpPr>
        <p:spPr>
          <a:xfrm>
            <a:off x="3169918" y="2305615"/>
            <a:ext cx="6165669" cy="224676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調剤基本料１　　　　　　　　　　  　</a:t>
            </a:r>
            <a:r>
              <a:rPr kumimoji="1" lang="en-US" altLang="ja-JP" sz="2000" b="1"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45</a:t>
            </a:r>
            <a:r>
              <a:rPr kumimoji="1" lang="ja-JP" altLang="en-US" sz="2000" b="1"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点</a:t>
            </a:r>
            <a:endParaRPr kumimoji="1" lang="en-US" altLang="ja-JP" sz="2000" b="1"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000" b="1" dirty="0">
                <a:solidFill>
                  <a:prstClr val="black"/>
                </a:solidFill>
                <a:latin typeface="HGS創英角ｺﾞｼｯｸUB" panose="020B0900000000000000" pitchFamily="50" charset="-128"/>
                <a:ea typeface="HGS創英角ｺﾞｼｯｸUB" panose="020B0900000000000000" pitchFamily="50" charset="-128"/>
              </a:rPr>
              <a:t>地域支援体制加算</a:t>
            </a:r>
            <a:r>
              <a:rPr lang="en-US" altLang="ja-JP" sz="2000" b="1" dirty="0">
                <a:solidFill>
                  <a:prstClr val="black"/>
                </a:solidFill>
                <a:latin typeface="HGS創英角ｺﾞｼｯｸUB" panose="020B0900000000000000" pitchFamily="50" charset="-128"/>
                <a:ea typeface="HGS創英角ｺﾞｼｯｸUB" panose="020B0900000000000000" pitchFamily="50" charset="-128"/>
              </a:rPr>
              <a:t>1</a:t>
            </a:r>
            <a:r>
              <a:rPr lang="ja-JP" altLang="en-US" sz="2000" b="1" dirty="0">
                <a:solidFill>
                  <a:prstClr val="black"/>
                </a:solidFill>
                <a:latin typeface="HGS創英角ｺﾞｼｯｸUB" panose="020B0900000000000000" pitchFamily="50" charset="-128"/>
                <a:ea typeface="HGS創英角ｺﾞｼｯｸUB" panose="020B0900000000000000" pitchFamily="50" charset="-128"/>
              </a:rPr>
              <a:t>　　　　　　　　　</a:t>
            </a:r>
            <a:r>
              <a:rPr lang="en-US" altLang="ja-JP" sz="2000" b="1" dirty="0">
                <a:solidFill>
                  <a:prstClr val="black"/>
                </a:solidFill>
                <a:latin typeface="HGS創英角ｺﾞｼｯｸUB" panose="020B0900000000000000" pitchFamily="50" charset="-128"/>
                <a:ea typeface="HGS創英角ｺﾞｼｯｸUB" panose="020B0900000000000000" pitchFamily="50" charset="-128"/>
              </a:rPr>
              <a:t>32</a:t>
            </a:r>
            <a:r>
              <a:rPr lang="ja-JP" altLang="en-US" sz="2000" b="1" dirty="0">
                <a:solidFill>
                  <a:prstClr val="black"/>
                </a:solidFill>
                <a:latin typeface="HGS創英角ｺﾞｼｯｸUB" panose="020B0900000000000000" pitchFamily="50" charset="-128"/>
                <a:ea typeface="HGS創英角ｺﾞｼｯｸUB" panose="020B0900000000000000" pitchFamily="50" charset="-128"/>
              </a:rPr>
              <a:t>点</a:t>
            </a:r>
            <a:endParaRPr kumimoji="1" lang="en-US" altLang="ja-JP" sz="2000" b="1"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後発医薬品調剤体制加算</a:t>
            </a:r>
            <a:r>
              <a:rPr kumimoji="1" lang="en-US" altLang="ja-JP" sz="2000" b="1"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3</a:t>
            </a:r>
            <a:r>
              <a:rPr kumimoji="1" lang="ja-JP" altLang="en-US" sz="2000" b="1"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　　　　　　</a:t>
            </a:r>
            <a:r>
              <a:rPr kumimoji="1" lang="en-US" altLang="ja-JP" sz="2000" b="1"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30</a:t>
            </a:r>
            <a:r>
              <a:rPr kumimoji="1" lang="ja-JP" altLang="en-US" sz="2000" b="1"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点</a:t>
            </a:r>
            <a:endParaRPr kumimoji="1" lang="en-US" altLang="ja-JP" sz="2000" b="1"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000" b="1" dirty="0">
                <a:solidFill>
                  <a:prstClr val="black"/>
                </a:solidFill>
                <a:latin typeface="HGS創英角ｺﾞｼｯｸUB" panose="020B0900000000000000" pitchFamily="50" charset="-128"/>
                <a:ea typeface="HGS創英角ｺﾞｼｯｸUB" panose="020B0900000000000000" pitchFamily="50" charset="-128"/>
              </a:rPr>
              <a:t>連携強化加算　　　　　　　　　　　　</a:t>
            </a:r>
            <a:r>
              <a:rPr lang="en-US" altLang="ja-JP" sz="2000" b="1" dirty="0">
                <a:solidFill>
                  <a:prstClr val="black"/>
                </a:solidFill>
                <a:latin typeface="HGS創英角ｺﾞｼｯｸUB" panose="020B0900000000000000" pitchFamily="50" charset="-128"/>
                <a:ea typeface="HGS創英角ｺﾞｼｯｸUB" panose="020B0900000000000000" pitchFamily="50" charset="-128"/>
              </a:rPr>
              <a:t>5</a:t>
            </a:r>
            <a:r>
              <a:rPr lang="ja-JP" altLang="en-US" sz="2000" b="1" dirty="0">
                <a:solidFill>
                  <a:prstClr val="black"/>
                </a:solidFill>
                <a:latin typeface="HGS創英角ｺﾞｼｯｸUB" panose="020B0900000000000000" pitchFamily="50" charset="-128"/>
                <a:ea typeface="HGS創英角ｺﾞｼｯｸUB" panose="020B0900000000000000" pitchFamily="50" charset="-128"/>
              </a:rPr>
              <a:t>点</a:t>
            </a:r>
            <a:endParaRPr lang="en-US" altLang="ja-JP" sz="2000" b="1" dirty="0">
              <a:solidFill>
                <a:prstClr val="black"/>
              </a:solidFill>
              <a:latin typeface="HGS創英角ｺﾞｼｯｸUB" panose="020B0900000000000000" pitchFamily="50" charset="-128"/>
              <a:ea typeface="HGS創英角ｺﾞｼｯｸUB" panose="020B09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000" b="1" dirty="0">
                <a:solidFill>
                  <a:prstClr val="black"/>
                </a:solidFill>
                <a:latin typeface="HGS創英角ｺﾞｼｯｸUB" panose="020B0900000000000000" pitchFamily="50" charset="-128"/>
                <a:ea typeface="HGS創英角ｺﾞｼｯｸUB" panose="020B0900000000000000" pitchFamily="50" charset="-128"/>
              </a:rPr>
              <a:t>医療</a:t>
            </a:r>
            <a:r>
              <a:rPr lang="en-US" altLang="ja-JP" sz="2000" b="1" dirty="0">
                <a:solidFill>
                  <a:prstClr val="black"/>
                </a:solidFill>
                <a:latin typeface="HGS創英角ｺﾞｼｯｸUB" panose="020B0900000000000000" pitchFamily="50" charset="-128"/>
                <a:ea typeface="HGS創英角ｺﾞｼｯｸUB" panose="020B0900000000000000" pitchFamily="50" charset="-128"/>
              </a:rPr>
              <a:t>DX</a:t>
            </a:r>
            <a:r>
              <a:rPr lang="ja-JP" altLang="en-US" sz="2000" b="1" dirty="0">
                <a:solidFill>
                  <a:prstClr val="black"/>
                </a:solidFill>
                <a:latin typeface="HGS創英角ｺﾞｼｯｸUB" panose="020B0900000000000000" pitchFamily="50" charset="-128"/>
                <a:ea typeface="HGS創英角ｺﾞｼｯｸUB" panose="020B0900000000000000" pitchFamily="50" charset="-128"/>
              </a:rPr>
              <a:t>推進体制整備加算</a:t>
            </a:r>
            <a:r>
              <a:rPr lang="en-US" altLang="ja-JP" sz="2000" b="1" dirty="0">
                <a:solidFill>
                  <a:prstClr val="black"/>
                </a:solidFill>
                <a:latin typeface="HGS創英角ｺﾞｼｯｸUB" panose="020B0900000000000000" pitchFamily="50" charset="-128"/>
                <a:ea typeface="HGS創英角ｺﾞｼｯｸUB" panose="020B0900000000000000" pitchFamily="50" charset="-128"/>
              </a:rPr>
              <a:t>2</a:t>
            </a:r>
            <a:r>
              <a:rPr lang="ja-JP" altLang="en-US" sz="2000" b="1" dirty="0">
                <a:solidFill>
                  <a:prstClr val="black"/>
                </a:solidFill>
                <a:latin typeface="HGS創英角ｺﾞｼｯｸUB" panose="020B0900000000000000" pitchFamily="50" charset="-128"/>
                <a:ea typeface="HGS創英角ｺﾞｼｯｸUB" panose="020B0900000000000000" pitchFamily="50" charset="-128"/>
              </a:rPr>
              <a:t>　　　　　　 </a:t>
            </a:r>
            <a:r>
              <a:rPr lang="en-US" altLang="ja-JP" sz="2000" b="1" dirty="0">
                <a:solidFill>
                  <a:prstClr val="black"/>
                </a:solidFill>
                <a:latin typeface="HGS創英角ｺﾞｼｯｸUB" panose="020B0900000000000000" pitchFamily="50" charset="-128"/>
                <a:ea typeface="HGS創英角ｺﾞｼｯｸUB" panose="020B0900000000000000" pitchFamily="50" charset="-128"/>
              </a:rPr>
              <a:t>8</a:t>
            </a:r>
            <a:r>
              <a:rPr lang="ja-JP" altLang="en-US" sz="2000" b="1" dirty="0">
                <a:solidFill>
                  <a:prstClr val="black"/>
                </a:solidFill>
                <a:latin typeface="HGS創英角ｺﾞｼｯｸUB" panose="020B0900000000000000" pitchFamily="50" charset="-128"/>
                <a:ea typeface="HGS創英角ｺﾞｼｯｸUB" panose="020B0900000000000000" pitchFamily="50" charset="-128"/>
              </a:rPr>
              <a:t>点　　　　　　</a:t>
            </a:r>
            <a:endParaRPr lang="en-US" altLang="ja-JP" sz="2000" b="1" dirty="0">
              <a:solidFill>
                <a:prstClr val="black"/>
              </a:solidFill>
              <a:latin typeface="HGS創英角ｺﾞｼｯｸUB" panose="020B0900000000000000" pitchFamily="50" charset="-128"/>
              <a:ea typeface="HGS創英角ｺﾞｼｯｸUB" panose="020B09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在宅薬学総合体制加算</a:t>
            </a:r>
            <a:r>
              <a:rPr kumimoji="1" lang="en-US" altLang="ja-JP" sz="2000" b="1"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1</a:t>
            </a:r>
            <a:r>
              <a:rPr kumimoji="1" lang="ja-JP" altLang="en-US" sz="2000" b="1"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　　　　　　　</a:t>
            </a:r>
            <a:r>
              <a:rPr kumimoji="1" lang="en-US" altLang="ja-JP" sz="2000" b="1"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15</a:t>
            </a:r>
            <a:r>
              <a:rPr kumimoji="1" lang="ja-JP" altLang="en-US" sz="2000" b="1"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点</a:t>
            </a:r>
            <a:endParaRPr kumimoji="1" lang="en-US" altLang="ja-JP" sz="2000" b="1"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000" b="1"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endParaRPr>
          </a:p>
        </p:txBody>
      </p:sp>
      <p:sp>
        <p:nvSpPr>
          <p:cNvPr id="5" name="テキスト ボックス 4">
            <a:extLst>
              <a:ext uri="{FF2B5EF4-FFF2-40B4-BE49-F238E27FC236}">
                <a16:creationId xmlns:a16="http://schemas.microsoft.com/office/drawing/2014/main" id="{C689004F-01AD-473A-9802-B2F3A3B91E64}"/>
              </a:ext>
            </a:extLst>
          </p:cNvPr>
          <p:cNvSpPr txBox="1"/>
          <p:nvPr/>
        </p:nvSpPr>
        <p:spPr>
          <a:xfrm>
            <a:off x="2499360" y="4306511"/>
            <a:ext cx="7889965"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処方せん受付回数が月</a:t>
            </a:r>
            <a:r>
              <a:rPr kumimoji="1" lang="en-US" altLang="ja-JP" sz="1200" b="1"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1800</a:t>
            </a:r>
            <a:r>
              <a:rPr kumimoji="1" lang="ja-JP" altLang="en-US" sz="1200" b="1"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回以下で、同一グループ薬局数が</a:t>
            </a:r>
            <a:r>
              <a:rPr kumimoji="1" lang="en-US" altLang="ja-JP" sz="1200" b="1"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300</a:t>
            </a:r>
            <a:r>
              <a:rPr kumimoji="1" lang="ja-JP" altLang="en-US" sz="1200" b="1"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店舗未満で処方せん受付回数の合計が</a:t>
            </a:r>
            <a:endParaRPr kumimoji="1" lang="en-US" altLang="ja-JP" sz="1200" b="1"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月に</a:t>
            </a:r>
            <a:r>
              <a:rPr kumimoji="1" lang="en-US" altLang="ja-JP" sz="1200" b="1"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3</a:t>
            </a:r>
            <a:r>
              <a:rPr kumimoji="1" lang="ja-JP" altLang="en-US" sz="1200" b="1"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万</a:t>
            </a:r>
            <a:r>
              <a:rPr kumimoji="1" lang="en-US" altLang="ja-JP" sz="1200" b="1"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5000</a:t>
            </a:r>
            <a:r>
              <a:rPr kumimoji="1" lang="ja-JP" altLang="en-US" sz="1200" b="1"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回未満です。</a:t>
            </a:r>
            <a:endParaRPr kumimoji="1" lang="en-US" altLang="ja-JP" sz="1200" b="1"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医薬品取引価格の妥結率が</a:t>
            </a:r>
            <a:r>
              <a:rPr kumimoji="1" lang="en-US" altLang="ja-JP" sz="1200" b="1"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5</a:t>
            </a:r>
            <a:r>
              <a:rPr kumimoji="1" lang="ja-JP" altLang="en-US" sz="1200" b="1"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割をこえて地方厚生局に報告しています。</a:t>
            </a:r>
            <a:endParaRPr kumimoji="1" lang="en-US" altLang="ja-JP" sz="1200" b="1"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特定の医療機関からの不動産賃貸借などの関係はありません。</a:t>
            </a:r>
            <a:endParaRPr kumimoji="1" lang="en-US" altLang="ja-JP" sz="1200" b="1"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かかりつけ機能に係る基本的な業務（夜間・休日業務、重複・相互作用防止など）の算定が年</a:t>
            </a:r>
            <a:r>
              <a:rPr kumimoji="1" lang="en-US" altLang="ja-JP" sz="1200" b="1"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10</a:t>
            </a:r>
            <a:r>
              <a:rPr kumimoji="1" lang="ja-JP" altLang="en-US" sz="1200" b="1"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回以上あります。</a:t>
            </a:r>
            <a:endParaRPr kumimoji="1" lang="en-US" altLang="ja-JP" sz="1200" b="1"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後発医薬品の調剤率が</a:t>
            </a:r>
            <a:r>
              <a:rPr kumimoji="1" lang="en-US" altLang="ja-JP" sz="1200" b="1"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90</a:t>
            </a:r>
            <a:r>
              <a:rPr kumimoji="1" lang="ja-JP" altLang="en-US" sz="1200" b="1"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％をこえて、地方厚生局に報告しています。</a:t>
            </a:r>
            <a:endParaRPr kumimoji="1" lang="en-US" altLang="ja-JP" sz="1200" b="1"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endParaRPr>
          </a:p>
        </p:txBody>
      </p:sp>
      <p:sp>
        <p:nvSpPr>
          <p:cNvPr id="6" name="テキスト ボックス 5">
            <a:extLst>
              <a:ext uri="{FF2B5EF4-FFF2-40B4-BE49-F238E27FC236}">
                <a16:creationId xmlns:a16="http://schemas.microsoft.com/office/drawing/2014/main" id="{9BF51535-E098-448D-89CE-7F186ED32057}"/>
              </a:ext>
            </a:extLst>
          </p:cNvPr>
          <p:cNvSpPr txBox="1"/>
          <p:nvPr/>
        </p:nvSpPr>
        <p:spPr>
          <a:xfrm>
            <a:off x="3316604" y="5702740"/>
            <a:ext cx="5872298"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800" b="0"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にこぴん薬局高木店</a:t>
            </a:r>
          </a:p>
        </p:txBody>
      </p:sp>
      <p:pic>
        <p:nvPicPr>
          <p:cNvPr id="8" name="図 7">
            <a:extLst>
              <a:ext uri="{FF2B5EF4-FFF2-40B4-BE49-F238E27FC236}">
                <a16:creationId xmlns:a16="http://schemas.microsoft.com/office/drawing/2014/main" id="{68206217-65EC-41B2-AADA-589B6CA316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61173" y="2029097"/>
            <a:ext cx="1520000" cy="2145000"/>
          </a:xfrm>
          <a:prstGeom prst="rect">
            <a:avLst/>
          </a:prstGeom>
        </p:spPr>
      </p:pic>
    </p:spTree>
    <p:extLst>
      <p:ext uri="{BB962C8B-B14F-4D97-AF65-F5344CB8AC3E}">
        <p14:creationId xmlns:p14="http://schemas.microsoft.com/office/powerpoint/2010/main" val="23889479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A842188-C675-457E-A780-3524470035E3}"/>
              </a:ext>
            </a:extLst>
          </p:cNvPr>
          <p:cNvSpPr>
            <a:spLocks noGrp="1"/>
          </p:cNvSpPr>
          <p:nvPr>
            <p:ph type="ctrTitle"/>
          </p:nvPr>
        </p:nvSpPr>
        <p:spPr>
          <a:xfrm>
            <a:off x="1524000" y="513081"/>
            <a:ext cx="9144000" cy="1655762"/>
          </a:xfrm>
        </p:spPr>
        <p:txBody>
          <a:bodyPr>
            <a:normAutofit/>
          </a:bodyPr>
          <a:lstStyle/>
          <a:p>
            <a:pPr algn="l"/>
            <a:r>
              <a:rPr lang="ja-JP" altLang="en-US" sz="3600" dirty="0">
                <a:latin typeface="HGS創英角ｺﾞｼｯｸUB" panose="020B0900000000000000" pitchFamily="50" charset="-128"/>
                <a:ea typeface="HGS創英角ｺﾞｼｯｸUB" panose="020B0900000000000000" pitchFamily="50" charset="-128"/>
              </a:rPr>
              <a:t>当薬局では医療費をおさえお薬代の</a:t>
            </a:r>
            <a:br>
              <a:rPr lang="en-US" altLang="ja-JP" sz="3600" dirty="0">
                <a:latin typeface="HGS創英角ｺﾞｼｯｸUB" panose="020B0900000000000000" pitchFamily="50" charset="-128"/>
                <a:ea typeface="HGS創英角ｺﾞｼｯｸUB" panose="020B0900000000000000" pitchFamily="50" charset="-128"/>
              </a:rPr>
            </a:br>
            <a:r>
              <a:rPr lang="ja-JP" altLang="en-US" sz="3600" dirty="0">
                <a:latin typeface="HGS創英角ｺﾞｼｯｸUB" panose="020B0900000000000000" pitchFamily="50" charset="-128"/>
                <a:ea typeface="HGS創英角ｺﾞｼｯｸUB" panose="020B0900000000000000" pitchFamily="50" charset="-128"/>
              </a:rPr>
              <a:t>負担が軽くなるジェネリック医薬品の</a:t>
            </a:r>
            <a:br>
              <a:rPr lang="en-US" altLang="ja-JP" sz="3600" dirty="0">
                <a:latin typeface="HGS創英角ｺﾞｼｯｸUB" panose="020B0900000000000000" pitchFamily="50" charset="-128"/>
                <a:ea typeface="HGS創英角ｺﾞｼｯｸUB" panose="020B0900000000000000" pitchFamily="50" charset="-128"/>
              </a:rPr>
            </a:br>
            <a:r>
              <a:rPr lang="ja-JP" altLang="en-US" sz="3600" dirty="0">
                <a:latin typeface="HGS創英角ｺﾞｼｯｸUB" panose="020B0900000000000000" pitchFamily="50" charset="-128"/>
                <a:ea typeface="HGS創英角ｺﾞｼｯｸUB" panose="020B0900000000000000" pitchFamily="50" charset="-128"/>
              </a:rPr>
              <a:t>調剤を積極的に行っています。</a:t>
            </a:r>
            <a:endParaRPr kumimoji="1" lang="ja-JP" altLang="en-US" sz="3600" dirty="0">
              <a:latin typeface="HGS創英角ｺﾞｼｯｸUB" panose="020B0900000000000000" pitchFamily="50" charset="-128"/>
              <a:ea typeface="HGS創英角ｺﾞｼｯｸUB" panose="020B0900000000000000" pitchFamily="50" charset="-128"/>
            </a:endParaRPr>
          </a:p>
        </p:txBody>
      </p:sp>
      <p:pic>
        <p:nvPicPr>
          <p:cNvPr id="5" name="図 4" descr="挿絵 が含まれている画像&#10;&#10;自動的に生成された説明">
            <a:extLst>
              <a:ext uri="{FF2B5EF4-FFF2-40B4-BE49-F238E27FC236}">
                <a16:creationId xmlns:a16="http://schemas.microsoft.com/office/drawing/2014/main" id="{2E0001EE-EC4A-4BD8-BFA4-4AD9A22A45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86967" y="2168843"/>
            <a:ext cx="4751342" cy="3283530"/>
          </a:xfrm>
          <a:prstGeom prst="rect">
            <a:avLst/>
          </a:prstGeom>
        </p:spPr>
      </p:pic>
      <p:sp>
        <p:nvSpPr>
          <p:cNvPr id="7" name="テキスト ボックス 6">
            <a:extLst>
              <a:ext uri="{FF2B5EF4-FFF2-40B4-BE49-F238E27FC236}">
                <a16:creationId xmlns:a16="http://schemas.microsoft.com/office/drawing/2014/main" id="{56045AD7-F025-499D-94CB-EC4CC4B2C8D0}"/>
              </a:ext>
            </a:extLst>
          </p:cNvPr>
          <p:cNvSpPr txBox="1"/>
          <p:nvPr/>
        </p:nvSpPr>
        <p:spPr>
          <a:xfrm>
            <a:off x="3884022" y="3065418"/>
            <a:ext cx="3100252"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ジェネリック医薬品を</a:t>
            </a:r>
            <a:endParaRPr kumimoji="1" lang="en-US" altLang="ja-JP" sz="1800" b="0"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希望される方はスタッフにご相談ください。</a:t>
            </a:r>
          </a:p>
        </p:txBody>
      </p:sp>
      <p:sp>
        <p:nvSpPr>
          <p:cNvPr id="8" name="テキスト ボックス 7">
            <a:extLst>
              <a:ext uri="{FF2B5EF4-FFF2-40B4-BE49-F238E27FC236}">
                <a16:creationId xmlns:a16="http://schemas.microsoft.com/office/drawing/2014/main" id="{6E558216-1BB2-4718-9A63-473EF63794C0}"/>
              </a:ext>
            </a:extLst>
          </p:cNvPr>
          <p:cNvSpPr txBox="1"/>
          <p:nvPr/>
        </p:nvSpPr>
        <p:spPr>
          <a:xfrm>
            <a:off x="2856412" y="5421589"/>
            <a:ext cx="6679474"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5400" b="0"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にこ</a:t>
            </a:r>
            <a:r>
              <a:rPr kumimoji="1" lang="ja-JP" altLang="en-US" sz="5400" b="0" i="0" u="none" strike="noStrike" kern="1200" cap="none" spc="0" normalizeH="0" baseline="0" noProof="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ぴん薬局高木店</a:t>
            </a:r>
            <a:endParaRPr kumimoji="1" lang="ja-JP" altLang="en-US" sz="5400" b="0"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endParaRPr>
          </a:p>
        </p:txBody>
      </p:sp>
    </p:spTree>
    <p:extLst>
      <p:ext uri="{BB962C8B-B14F-4D97-AF65-F5344CB8AC3E}">
        <p14:creationId xmlns:p14="http://schemas.microsoft.com/office/powerpoint/2010/main" val="29946821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C2743BFA-488E-41B4-A76C-717786B7CDCD}"/>
              </a:ext>
            </a:extLst>
          </p:cNvPr>
          <p:cNvSpPr txBox="1"/>
          <p:nvPr/>
        </p:nvSpPr>
        <p:spPr>
          <a:xfrm>
            <a:off x="2550695" y="221062"/>
            <a:ext cx="6328610" cy="584775"/>
          </a:xfrm>
          <a:prstGeom prst="rect">
            <a:avLst/>
          </a:prstGeom>
          <a:noFill/>
        </p:spPr>
        <p:txBody>
          <a:bodyPr wrap="square" rtlCol="0">
            <a:spAutoFit/>
          </a:bodyPr>
          <a:lstStyle/>
          <a:p>
            <a:r>
              <a:rPr kumimoji="1" lang="ja-JP" altLang="en-US" sz="3200" dirty="0">
                <a:solidFill>
                  <a:schemeClr val="tx2"/>
                </a:solidFill>
                <a:latin typeface="HGS創英角ｺﾞｼｯｸUB" panose="020B0900000000000000" pitchFamily="50" charset="-128"/>
                <a:ea typeface="HGS創英角ｺﾞｼｯｸUB" panose="020B0900000000000000" pitchFamily="50" charset="-128"/>
              </a:rPr>
              <a:t>当薬局は地域に貢献する薬局です</a:t>
            </a:r>
          </a:p>
        </p:txBody>
      </p:sp>
      <p:sp>
        <p:nvSpPr>
          <p:cNvPr id="6" name="テキスト ボックス 5">
            <a:extLst>
              <a:ext uri="{FF2B5EF4-FFF2-40B4-BE49-F238E27FC236}">
                <a16:creationId xmlns:a16="http://schemas.microsoft.com/office/drawing/2014/main" id="{272FCDC8-32BD-4869-9400-5CCABE7E9733}"/>
              </a:ext>
            </a:extLst>
          </p:cNvPr>
          <p:cNvSpPr txBox="1"/>
          <p:nvPr/>
        </p:nvSpPr>
        <p:spPr>
          <a:xfrm>
            <a:off x="1870413" y="1359156"/>
            <a:ext cx="3501188" cy="738664"/>
          </a:xfrm>
          <a:prstGeom prst="rect">
            <a:avLst/>
          </a:prstGeom>
          <a:noFill/>
        </p:spPr>
        <p:txBody>
          <a:bodyPr wrap="square" rtlCol="0">
            <a:spAutoFit/>
          </a:bodyPr>
          <a:lstStyle/>
          <a:p>
            <a:r>
              <a:rPr kumimoji="1" lang="ja-JP" altLang="en-US" sz="1400" dirty="0">
                <a:latin typeface="HGS創英角ｺﾞｼｯｸUB" panose="020B0900000000000000" pitchFamily="50" charset="-128"/>
                <a:ea typeface="HGS創英角ｺﾞｼｯｸUB" panose="020B0900000000000000" pitchFamily="50" charset="-128"/>
              </a:rPr>
              <a:t>平日は</a:t>
            </a:r>
            <a:r>
              <a:rPr kumimoji="1" lang="en-US" altLang="ja-JP" sz="1400" dirty="0">
                <a:latin typeface="HGS創英角ｺﾞｼｯｸUB" panose="020B0900000000000000" pitchFamily="50" charset="-128"/>
                <a:ea typeface="HGS創英角ｺﾞｼｯｸUB" panose="020B0900000000000000" pitchFamily="50" charset="-128"/>
              </a:rPr>
              <a:t>1</a:t>
            </a:r>
            <a:r>
              <a:rPr kumimoji="1" lang="ja-JP" altLang="en-US" sz="1400" dirty="0">
                <a:latin typeface="HGS創英角ｺﾞｼｯｸUB" panose="020B0900000000000000" pitchFamily="50" charset="-128"/>
                <a:ea typeface="HGS創英角ｺﾞｼｯｸUB" panose="020B0900000000000000" pitchFamily="50" charset="-128"/>
              </a:rPr>
              <a:t>日</a:t>
            </a:r>
            <a:r>
              <a:rPr kumimoji="1" lang="en-US" altLang="ja-JP" sz="1400" dirty="0">
                <a:latin typeface="HGS創英角ｺﾞｼｯｸUB" panose="020B0900000000000000" pitchFamily="50" charset="-128"/>
                <a:ea typeface="HGS創英角ｺﾞｼｯｸUB" panose="020B0900000000000000" pitchFamily="50" charset="-128"/>
              </a:rPr>
              <a:t>8</a:t>
            </a:r>
            <a:r>
              <a:rPr kumimoji="1" lang="ja-JP" altLang="en-US" sz="1400" dirty="0">
                <a:latin typeface="HGS創英角ｺﾞｼｯｸUB" panose="020B0900000000000000" pitchFamily="50" charset="-128"/>
                <a:ea typeface="HGS創英角ｺﾞｼｯｸUB" panose="020B0900000000000000" pitchFamily="50" charset="-128"/>
              </a:rPr>
              <a:t>時間以上、土・日曜日のいずれかに一定時間以上開局し、かつ週</a:t>
            </a:r>
            <a:r>
              <a:rPr kumimoji="1" lang="en-US" altLang="ja-JP" sz="1400" dirty="0">
                <a:latin typeface="HGS創英角ｺﾞｼｯｸUB" panose="020B0900000000000000" pitchFamily="50" charset="-128"/>
                <a:ea typeface="HGS創英角ｺﾞｼｯｸUB" panose="020B0900000000000000" pitchFamily="50" charset="-128"/>
              </a:rPr>
              <a:t>45</a:t>
            </a:r>
            <a:r>
              <a:rPr kumimoji="1" lang="ja-JP" altLang="en-US" sz="1400" dirty="0">
                <a:latin typeface="HGS創英角ｺﾞｼｯｸUB" panose="020B0900000000000000" pitchFamily="50" charset="-128"/>
                <a:ea typeface="HGS創英角ｺﾞｼｯｸUB" panose="020B0900000000000000" pitchFamily="50" charset="-128"/>
              </a:rPr>
              <a:t>時間以上開局しています。</a:t>
            </a:r>
          </a:p>
        </p:txBody>
      </p:sp>
      <p:sp>
        <p:nvSpPr>
          <p:cNvPr id="7" name="テキスト ボックス 6">
            <a:extLst>
              <a:ext uri="{FF2B5EF4-FFF2-40B4-BE49-F238E27FC236}">
                <a16:creationId xmlns:a16="http://schemas.microsoft.com/office/drawing/2014/main" id="{4CAEAB33-FAE9-42F9-AF36-5AE70CC44C62}"/>
              </a:ext>
            </a:extLst>
          </p:cNvPr>
          <p:cNvSpPr txBox="1"/>
          <p:nvPr/>
        </p:nvSpPr>
        <p:spPr>
          <a:xfrm>
            <a:off x="1940626" y="2402345"/>
            <a:ext cx="3501187" cy="307777"/>
          </a:xfrm>
          <a:prstGeom prst="rect">
            <a:avLst/>
          </a:prstGeom>
          <a:noFill/>
        </p:spPr>
        <p:txBody>
          <a:bodyPr wrap="square" rtlCol="0">
            <a:spAutoFit/>
          </a:bodyPr>
          <a:lstStyle/>
          <a:p>
            <a:r>
              <a:rPr kumimoji="1" lang="en-US" altLang="ja-JP" sz="1400" dirty="0">
                <a:latin typeface="HGS創英角ｺﾞｼｯｸUB" panose="020B0900000000000000" pitchFamily="50" charset="-128"/>
                <a:ea typeface="HGS創英角ｺﾞｼｯｸUB" panose="020B0900000000000000" pitchFamily="50" charset="-128"/>
              </a:rPr>
              <a:t>1200</a:t>
            </a:r>
            <a:r>
              <a:rPr kumimoji="1" lang="ja-JP" altLang="en-US" sz="1400" dirty="0">
                <a:latin typeface="HGS創英角ｺﾞｼｯｸUB" panose="020B0900000000000000" pitchFamily="50" charset="-128"/>
                <a:ea typeface="HGS創英角ｺﾞｼｯｸUB" panose="020B0900000000000000" pitchFamily="50" charset="-128"/>
              </a:rPr>
              <a:t>品目以上の医薬品を備蓄しています。</a:t>
            </a:r>
          </a:p>
        </p:txBody>
      </p:sp>
      <p:sp>
        <p:nvSpPr>
          <p:cNvPr id="8" name="テキスト ボックス 7">
            <a:extLst>
              <a:ext uri="{FF2B5EF4-FFF2-40B4-BE49-F238E27FC236}">
                <a16:creationId xmlns:a16="http://schemas.microsoft.com/office/drawing/2014/main" id="{CB81FD8B-9E25-4D02-87DB-ED188DB17C0B}"/>
              </a:ext>
            </a:extLst>
          </p:cNvPr>
          <p:cNvSpPr txBox="1"/>
          <p:nvPr/>
        </p:nvSpPr>
        <p:spPr>
          <a:xfrm>
            <a:off x="1940626" y="2976941"/>
            <a:ext cx="3501188" cy="1815882"/>
          </a:xfrm>
          <a:prstGeom prst="rect">
            <a:avLst/>
          </a:prstGeom>
          <a:noFill/>
        </p:spPr>
        <p:txBody>
          <a:bodyPr wrap="square" rtlCol="0">
            <a:spAutoFit/>
          </a:bodyPr>
          <a:lstStyle/>
          <a:p>
            <a:r>
              <a:rPr kumimoji="1" lang="ja-JP" altLang="en-US" sz="1400" dirty="0">
                <a:latin typeface="HGS創英角ｺﾞｼｯｸUB" panose="020B0900000000000000" pitchFamily="50" charset="-128"/>
                <a:ea typeface="HGS創英角ｺﾞｼｯｸUB" panose="020B0900000000000000" pitchFamily="50" charset="-128"/>
              </a:rPr>
              <a:t>単独または近隣の薬局と連携し、</a:t>
            </a:r>
            <a:r>
              <a:rPr kumimoji="1" lang="en-US" altLang="ja-JP" sz="1400" dirty="0">
                <a:latin typeface="HGS創英角ｺﾞｼｯｸUB" panose="020B0900000000000000" pitchFamily="50" charset="-128"/>
                <a:ea typeface="HGS創英角ｺﾞｼｯｸUB" panose="020B0900000000000000" pitchFamily="50" charset="-128"/>
              </a:rPr>
              <a:t>24</a:t>
            </a:r>
            <a:r>
              <a:rPr kumimoji="1" lang="ja-JP" altLang="en-US" sz="1400" dirty="0">
                <a:latin typeface="HGS創英角ｺﾞｼｯｸUB" panose="020B0900000000000000" pitchFamily="50" charset="-128"/>
                <a:ea typeface="HGS創英角ｺﾞｼｯｸUB" panose="020B0900000000000000" pitchFamily="50" charset="-128"/>
              </a:rPr>
              <a:t>時間調剤及び在宅業務（年</a:t>
            </a:r>
            <a:r>
              <a:rPr kumimoji="1" lang="en-US" altLang="ja-JP" sz="1400" dirty="0">
                <a:latin typeface="HGS創英角ｺﾞｼｯｸUB" panose="020B0900000000000000" pitchFamily="50" charset="-128"/>
                <a:ea typeface="HGS創英角ｺﾞｼｯｸUB" panose="020B0900000000000000" pitchFamily="50" charset="-128"/>
              </a:rPr>
              <a:t>24</a:t>
            </a:r>
            <a:r>
              <a:rPr kumimoji="1" lang="ja-JP" altLang="en-US" sz="1400" dirty="0">
                <a:latin typeface="HGS創英角ｺﾞｼｯｸUB" panose="020B0900000000000000" pitchFamily="50" charset="-128"/>
                <a:ea typeface="HGS創英角ｺﾞｼｯｸUB" panose="020B0900000000000000" pitchFamily="50" charset="-128"/>
              </a:rPr>
              <a:t>回以上の実績）に対応しています。</a:t>
            </a:r>
            <a:endParaRPr kumimoji="1" lang="en-US" altLang="ja-JP" sz="1400" dirty="0">
              <a:latin typeface="HGS創英角ｺﾞｼｯｸUB" panose="020B0900000000000000" pitchFamily="50" charset="-128"/>
              <a:ea typeface="HGS創英角ｺﾞｼｯｸUB" panose="020B0900000000000000" pitchFamily="50" charset="-128"/>
            </a:endParaRPr>
          </a:p>
          <a:p>
            <a:r>
              <a:rPr kumimoji="1" lang="ja-JP" altLang="en-US" sz="1400" dirty="0">
                <a:latin typeface="HGS創英角ｺﾞｼｯｸUB" panose="020B0900000000000000" pitchFamily="50" charset="-128"/>
                <a:ea typeface="HGS創英角ｺﾞｼｯｸUB" panose="020B0900000000000000" pitchFamily="50" charset="-128"/>
              </a:rPr>
              <a:t>在宅支援に係る診療所や病院、訪問看護ステーションとの連携をとれるようにしています。</a:t>
            </a:r>
            <a:endParaRPr kumimoji="1" lang="en-US" altLang="ja-JP" sz="1400" dirty="0">
              <a:latin typeface="HGS創英角ｺﾞｼｯｸUB" panose="020B0900000000000000" pitchFamily="50" charset="-128"/>
              <a:ea typeface="HGS創英角ｺﾞｼｯｸUB" panose="020B0900000000000000" pitchFamily="50" charset="-128"/>
            </a:endParaRPr>
          </a:p>
          <a:p>
            <a:r>
              <a:rPr kumimoji="1" lang="ja-JP" altLang="en-US" sz="1400" dirty="0">
                <a:latin typeface="HGS創英角ｺﾞｼｯｸUB" panose="020B0900000000000000" pitchFamily="50" charset="-128"/>
                <a:ea typeface="HGS創英角ｺﾞｼｯｸUB" panose="020B0900000000000000" pitchFamily="50" charset="-128"/>
              </a:rPr>
              <a:t>地方公共団体等に周知を行っています。</a:t>
            </a:r>
            <a:endParaRPr kumimoji="1" lang="en-US" altLang="ja-JP" sz="1400" dirty="0">
              <a:latin typeface="HGS創英角ｺﾞｼｯｸUB" panose="020B0900000000000000" pitchFamily="50" charset="-128"/>
              <a:ea typeface="HGS創英角ｺﾞｼｯｸUB" panose="020B0900000000000000" pitchFamily="50" charset="-128"/>
            </a:endParaRPr>
          </a:p>
          <a:p>
            <a:endParaRPr kumimoji="1" lang="ja-JP" altLang="en-US" sz="1400" dirty="0">
              <a:latin typeface="HGS創英角ｺﾞｼｯｸUB" panose="020B0900000000000000" pitchFamily="50" charset="-128"/>
              <a:ea typeface="HGS創英角ｺﾞｼｯｸUB" panose="020B0900000000000000" pitchFamily="50" charset="-128"/>
            </a:endParaRPr>
          </a:p>
        </p:txBody>
      </p:sp>
      <p:sp>
        <p:nvSpPr>
          <p:cNvPr id="9" name="テキスト ボックス 8">
            <a:extLst>
              <a:ext uri="{FF2B5EF4-FFF2-40B4-BE49-F238E27FC236}">
                <a16:creationId xmlns:a16="http://schemas.microsoft.com/office/drawing/2014/main" id="{2B6F7816-5995-41CE-8911-E8277A4D888A}"/>
              </a:ext>
            </a:extLst>
          </p:cNvPr>
          <p:cNvSpPr txBox="1"/>
          <p:nvPr/>
        </p:nvSpPr>
        <p:spPr>
          <a:xfrm>
            <a:off x="1964192" y="4788511"/>
            <a:ext cx="3080084" cy="307777"/>
          </a:xfrm>
          <a:prstGeom prst="rect">
            <a:avLst/>
          </a:prstGeom>
          <a:noFill/>
        </p:spPr>
        <p:txBody>
          <a:bodyPr wrap="square" rtlCol="0">
            <a:spAutoFit/>
          </a:bodyPr>
          <a:lstStyle/>
          <a:p>
            <a:r>
              <a:rPr kumimoji="1" lang="ja-JP" altLang="en-US" sz="1400" dirty="0">
                <a:latin typeface="HGS創英角ｺﾞｼｯｸUB" panose="020B0900000000000000" pitchFamily="50" charset="-128"/>
                <a:ea typeface="HGS創英角ｺﾞｼｯｸUB" panose="020B0900000000000000" pitchFamily="50" charset="-128"/>
              </a:rPr>
              <a:t>プライバシーに配慮いたします。</a:t>
            </a:r>
          </a:p>
        </p:txBody>
      </p:sp>
      <p:sp>
        <p:nvSpPr>
          <p:cNvPr id="10" name="テキスト ボックス 9">
            <a:extLst>
              <a:ext uri="{FF2B5EF4-FFF2-40B4-BE49-F238E27FC236}">
                <a16:creationId xmlns:a16="http://schemas.microsoft.com/office/drawing/2014/main" id="{D3BF2343-A00D-45EB-AFF1-6D98FBEA2312}"/>
              </a:ext>
            </a:extLst>
          </p:cNvPr>
          <p:cNvSpPr txBox="1"/>
          <p:nvPr/>
        </p:nvSpPr>
        <p:spPr>
          <a:xfrm>
            <a:off x="1973253" y="5379061"/>
            <a:ext cx="2995863" cy="307777"/>
          </a:xfrm>
          <a:prstGeom prst="rect">
            <a:avLst/>
          </a:prstGeom>
          <a:noFill/>
        </p:spPr>
        <p:txBody>
          <a:bodyPr wrap="square" rtlCol="0">
            <a:spAutoFit/>
          </a:bodyPr>
          <a:lstStyle/>
          <a:p>
            <a:r>
              <a:rPr kumimoji="1" lang="ja-JP" altLang="en-US" sz="1400" dirty="0">
                <a:latin typeface="HGS創英角ｺﾞｼｯｸUB" panose="020B0900000000000000" pitchFamily="50" charset="-128"/>
                <a:ea typeface="HGS創英角ｺﾞｼｯｸUB" panose="020B0900000000000000" pitchFamily="50" charset="-128"/>
              </a:rPr>
              <a:t>麻薬小売業の免許を受けています。</a:t>
            </a:r>
          </a:p>
        </p:txBody>
      </p:sp>
      <p:sp>
        <p:nvSpPr>
          <p:cNvPr id="11" name="テキスト ボックス 10">
            <a:extLst>
              <a:ext uri="{FF2B5EF4-FFF2-40B4-BE49-F238E27FC236}">
                <a16:creationId xmlns:a16="http://schemas.microsoft.com/office/drawing/2014/main" id="{62C5E8F5-3DF4-458A-8DEC-067893335511}"/>
              </a:ext>
            </a:extLst>
          </p:cNvPr>
          <p:cNvSpPr txBox="1"/>
          <p:nvPr/>
        </p:nvSpPr>
        <p:spPr>
          <a:xfrm>
            <a:off x="1966663" y="5997815"/>
            <a:ext cx="3404938" cy="738664"/>
          </a:xfrm>
          <a:prstGeom prst="rect">
            <a:avLst/>
          </a:prstGeom>
          <a:noFill/>
        </p:spPr>
        <p:txBody>
          <a:bodyPr wrap="square" rtlCol="0">
            <a:spAutoFit/>
          </a:bodyPr>
          <a:lstStyle/>
          <a:p>
            <a:r>
              <a:rPr kumimoji="1" lang="ja-JP" altLang="en-US" sz="1400" dirty="0">
                <a:latin typeface="HGS創英角ｺﾞｼｯｸUB" panose="020B0900000000000000" pitchFamily="50" charset="-128"/>
                <a:ea typeface="HGS創英角ｺﾞｼｯｸUB" panose="020B0900000000000000" pitchFamily="50" charset="-128"/>
              </a:rPr>
              <a:t>健康相談を行っています。</a:t>
            </a:r>
            <a:endParaRPr kumimoji="1" lang="en-US" altLang="ja-JP" sz="1400" dirty="0">
              <a:latin typeface="HGS創英角ｺﾞｼｯｸUB" panose="020B0900000000000000" pitchFamily="50" charset="-128"/>
              <a:ea typeface="HGS創英角ｺﾞｼｯｸUB" panose="020B0900000000000000" pitchFamily="50" charset="-128"/>
            </a:endParaRPr>
          </a:p>
          <a:p>
            <a:r>
              <a:rPr kumimoji="1" lang="ja-JP" altLang="en-US" sz="1400" dirty="0">
                <a:latin typeface="HGS創英角ｺﾞｼｯｸUB" panose="020B0900000000000000" pitchFamily="50" charset="-128"/>
                <a:ea typeface="HGS創英角ｺﾞｼｯｸUB" panose="020B0900000000000000" pitchFamily="50" charset="-128"/>
              </a:rPr>
              <a:t>一般用医薬品を販売し、必要に応じて医療機関への受診を推奨しています。</a:t>
            </a:r>
          </a:p>
        </p:txBody>
      </p:sp>
      <p:sp>
        <p:nvSpPr>
          <p:cNvPr id="12" name="テキスト ボックス 11">
            <a:extLst>
              <a:ext uri="{FF2B5EF4-FFF2-40B4-BE49-F238E27FC236}">
                <a16:creationId xmlns:a16="http://schemas.microsoft.com/office/drawing/2014/main" id="{FAFA7AE4-D63E-4BFA-AEBF-78FA6DF821E1}"/>
              </a:ext>
            </a:extLst>
          </p:cNvPr>
          <p:cNvSpPr txBox="1"/>
          <p:nvPr/>
        </p:nvSpPr>
        <p:spPr>
          <a:xfrm>
            <a:off x="7630025" y="1423031"/>
            <a:ext cx="3260559" cy="523220"/>
          </a:xfrm>
          <a:prstGeom prst="rect">
            <a:avLst/>
          </a:prstGeom>
          <a:noFill/>
        </p:spPr>
        <p:txBody>
          <a:bodyPr wrap="square" rtlCol="0">
            <a:spAutoFit/>
          </a:bodyPr>
          <a:lstStyle/>
          <a:p>
            <a:r>
              <a:rPr kumimoji="1" lang="ja-JP" altLang="en-US" sz="1400" dirty="0">
                <a:latin typeface="HGS創英角ｺﾞｼｯｸUB" panose="020B0900000000000000" pitchFamily="50" charset="-128"/>
                <a:ea typeface="HGS創英角ｺﾞｼｯｸUB" panose="020B0900000000000000" pitchFamily="50" charset="-128"/>
              </a:rPr>
              <a:t>調剤従事者の資質向上を図るため、定期的な研修を行っています。</a:t>
            </a:r>
          </a:p>
        </p:txBody>
      </p:sp>
      <p:sp>
        <p:nvSpPr>
          <p:cNvPr id="13" name="テキスト ボックス 12">
            <a:extLst>
              <a:ext uri="{FF2B5EF4-FFF2-40B4-BE49-F238E27FC236}">
                <a16:creationId xmlns:a16="http://schemas.microsoft.com/office/drawing/2014/main" id="{87902B00-BD4A-42B5-8D60-A9AAE5E7AFE8}"/>
              </a:ext>
            </a:extLst>
          </p:cNvPr>
          <p:cNvSpPr txBox="1"/>
          <p:nvPr/>
        </p:nvSpPr>
        <p:spPr>
          <a:xfrm>
            <a:off x="7630025" y="2556233"/>
            <a:ext cx="3597442" cy="523220"/>
          </a:xfrm>
          <a:prstGeom prst="rect">
            <a:avLst/>
          </a:prstGeom>
          <a:noFill/>
        </p:spPr>
        <p:txBody>
          <a:bodyPr wrap="square" rtlCol="0">
            <a:spAutoFit/>
          </a:bodyPr>
          <a:lstStyle/>
          <a:p>
            <a:r>
              <a:rPr kumimoji="1" lang="ja-JP" altLang="en-US" sz="1400" dirty="0">
                <a:latin typeface="HGS創英角ｺﾞｼｯｸUB" panose="020B0900000000000000" pitchFamily="50" charset="-128"/>
                <a:ea typeface="HGS創英角ｺﾞｼｯｸUB" panose="020B0900000000000000" pitchFamily="50" charset="-128"/>
              </a:rPr>
              <a:t>インターネットを通じた情報収集と周知を行っています。</a:t>
            </a:r>
          </a:p>
        </p:txBody>
      </p:sp>
      <p:sp>
        <p:nvSpPr>
          <p:cNvPr id="14" name="テキスト ボックス 13">
            <a:extLst>
              <a:ext uri="{FF2B5EF4-FFF2-40B4-BE49-F238E27FC236}">
                <a16:creationId xmlns:a16="http://schemas.microsoft.com/office/drawing/2014/main" id="{412D2BCA-2598-4D1B-8FB7-BCBA9A7EFB6A}"/>
              </a:ext>
            </a:extLst>
          </p:cNvPr>
          <p:cNvSpPr txBox="1"/>
          <p:nvPr/>
        </p:nvSpPr>
        <p:spPr>
          <a:xfrm>
            <a:off x="7707228" y="3593403"/>
            <a:ext cx="3753852" cy="523220"/>
          </a:xfrm>
          <a:prstGeom prst="rect">
            <a:avLst/>
          </a:prstGeom>
          <a:noFill/>
        </p:spPr>
        <p:txBody>
          <a:bodyPr wrap="square" rtlCol="0">
            <a:spAutoFit/>
          </a:bodyPr>
          <a:lstStyle/>
          <a:p>
            <a:r>
              <a:rPr kumimoji="1" lang="ja-JP" altLang="en-US" sz="1400" dirty="0">
                <a:latin typeface="HGS創英角ｺﾞｼｯｸUB" panose="020B0900000000000000" pitchFamily="50" charset="-128"/>
                <a:ea typeface="HGS創英角ｺﾞｼｯｸUB" panose="020B0900000000000000" pitchFamily="50" charset="-128"/>
              </a:rPr>
              <a:t>かかりつけ薬剤師指導料に係る届出を行っています。</a:t>
            </a:r>
          </a:p>
        </p:txBody>
      </p:sp>
      <p:sp>
        <p:nvSpPr>
          <p:cNvPr id="15" name="テキスト ボックス 14">
            <a:extLst>
              <a:ext uri="{FF2B5EF4-FFF2-40B4-BE49-F238E27FC236}">
                <a16:creationId xmlns:a16="http://schemas.microsoft.com/office/drawing/2014/main" id="{90948B37-E937-4B1D-9909-56DBC1745259}"/>
              </a:ext>
            </a:extLst>
          </p:cNvPr>
          <p:cNvSpPr txBox="1"/>
          <p:nvPr/>
        </p:nvSpPr>
        <p:spPr>
          <a:xfrm>
            <a:off x="7665117" y="4642652"/>
            <a:ext cx="3838073" cy="954107"/>
          </a:xfrm>
          <a:prstGeom prst="rect">
            <a:avLst/>
          </a:prstGeom>
          <a:noFill/>
        </p:spPr>
        <p:txBody>
          <a:bodyPr wrap="square" rtlCol="0">
            <a:spAutoFit/>
          </a:bodyPr>
          <a:lstStyle/>
          <a:p>
            <a:r>
              <a:rPr kumimoji="1" lang="ja-JP" altLang="en-US" sz="1400" dirty="0">
                <a:latin typeface="HGS創英角ｺﾞｼｯｸUB" panose="020B0900000000000000" pitchFamily="50" charset="-128"/>
                <a:ea typeface="HGS創英角ｺﾞｼｯｸUB" panose="020B0900000000000000" pitchFamily="50" charset="-128"/>
              </a:rPr>
              <a:t>健康被害や薬の効果が得られないことを防止した事例（プレアボイド）の把握・収集と副作用に係る手順書を作成し、報告する体制を整えています</a:t>
            </a:r>
            <a:r>
              <a:rPr kumimoji="1" lang="ja-JP" altLang="en-US" sz="1200" dirty="0">
                <a:latin typeface="HGS創英角ｺﾞｼｯｸUB" panose="020B0900000000000000" pitchFamily="50" charset="-128"/>
                <a:ea typeface="HGS創英角ｺﾞｼｯｸUB" panose="020B0900000000000000" pitchFamily="50" charset="-128"/>
              </a:rPr>
              <a:t>。</a:t>
            </a:r>
          </a:p>
        </p:txBody>
      </p:sp>
      <p:sp>
        <p:nvSpPr>
          <p:cNvPr id="16" name="テキスト ボックス 15">
            <a:extLst>
              <a:ext uri="{FF2B5EF4-FFF2-40B4-BE49-F238E27FC236}">
                <a16:creationId xmlns:a16="http://schemas.microsoft.com/office/drawing/2014/main" id="{C682E711-2742-4A59-B591-F3CDE39D42FB}"/>
              </a:ext>
            </a:extLst>
          </p:cNvPr>
          <p:cNvSpPr txBox="1"/>
          <p:nvPr/>
        </p:nvSpPr>
        <p:spPr>
          <a:xfrm>
            <a:off x="6432444" y="6032666"/>
            <a:ext cx="5321406" cy="646331"/>
          </a:xfrm>
          <a:prstGeom prst="rect">
            <a:avLst/>
          </a:prstGeom>
          <a:noFill/>
        </p:spPr>
        <p:txBody>
          <a:bodyPr wrap="square" rtlCol="0">
            <a:spAutoFit/>
          </a:bodyPr>
          <a:lstStyle/>
          <a:p>
            <a:r>
              <a:rPr kumimoji="1" lang="ja-JP" altLang="en-US" sz="3600" dirty="0">
                <a:latin typeface="HGS創英角ｺﾞｼｯｸUB" panose="020B0900000000000000" pitchFamily="50" charset="-128"/>
                <a:ea typeface="HGS創英角ｺﾞｼｯｸUB" panose="020B0900000000000000" pitchFamily="50" charset="-128"/>
              </a:rPr>
              <a:t>にこぴん薬局高木店</a:t>
            </a:r>
          </a:p>
        </p:txBody>
      </p:sp>
      <p:pic>
        <p:nvPicPr>
          <p:cNvPr id="18" name="図 17" descr="パソコンの画面&#10;&#10;自動的に生成された説明">
            <a:extLst>
              <a:ext uri="{FF2B5EF4-FFF2-40B4-BE49-F238E27FC236}">
                <a16:creationId xmlns:a16="http://schemas.microsoft.com/office/drawing/2014/main" id="{4EF4B491-7EA5-4AD0-9802-119DCA447F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2444" y="2556234"/>
            <a:ext cx="584777" cy="526364"/>
          </a:xfrm>
          <a:prstGeom prst="rect">
            <a:avLst/>
          </a:prstGeom>
        </p:spPr>
      </p:pic>
      <p:pic>
        <p:nvPicPr>
          <p:cNvPr id="20" name="図 19" descr="時計 が含まれている画像&#10;&#10;自動的に生成された説明">
            <a:extLst>
              <a:ext uri="{FF2B5EF4-FFF2-40B4-BE49-F238E27FC236}">
                <a16:creationId xmlns:a16="http://schemas.microsoft.com/office/drawing/2014/main" id="{3C096131-998B-46B2-A2B2-EF3FE0127C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4809" y="1382012"/>
            <a:ext cx="711570" cy="586329"/>
          </a:xfrm>
          <a:prstGeom prst="rect">
            <a:avLst/>
          </a:prstGeom>
        </p:spPr>
      </p:pic>
      <p:pic>
        <p:nvPicPr>
          <p:cNvPr id="22" name="図 21" descr="屋内, 座る, コンピュータ, リモコン が含まれている画像&#10;&#10;自動的に生成された説明">
            <a:extLst>
              <a:ext uri="{FF2B5EF4-FFF2-40B4-BE49-F238E27FC236}">
                <a16:creationId xmlns:a16="http://schemas.microsoft.com/office/drawing/2014/main" id="{D1F5E417-9926-451B-8A49-3F0B8AE3D66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8206" y="2320250"/>
            <a:ext cx="584777" cy="584777"/>
          </a:xfrm>
          <a:prstGeom prst="rect">
            <a:avLst/>
          </a:prstGeom>
        </p:spPr>
      </p:pic>
      <p:pic>
        <p:nvPicPr>
          <p:cNvPr id="24" name="図 23">
            <a:extLst>
              <a:ext uri="{FF2B5EF4-FFF2-40B4-BE49-F238E27FC236}">
                <a16:creationId xmlns:a16="http://schemas.microsoft.com/office/drawing/2014/main" id="{B13B1594-5611-4EFA-9D00-5924D540C94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8123" y="3276670"/>
            <a:ext cx="584780" cy="635699"/>
          </a:xfrm>
          <a:prstGeom prst="rect">
            <a:avLst/>
          </a:prstGeom>
        </p:spPr>
      </p:pic>
      <p:pic>
        <p:nvPicPr>
          <p:cNvPr id="26" name="図 25" descr="食器, プレート, 挿絵, カップ が含まれている画像&#10;&#10;自動的に生成された説明">
            <a:extLst>
              <a:ext uri="{FF2B5EF4-FFF2-40B4-BE49-F238E27FC236}">
                <a16:creationId xmlns:a16="http://schemas.microsoft.com/office/drawing/2014/main" id="{DF003CCB-EED6-40BD-B895-B7B8A94548C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1774" y="6122347"/>
            <a:ext cx="486487" cy="489599"/>
          </a:xfrm>
          <a:prstGeom prst="rect">
            <a:avLst/>
          </a:prstGeom>
        </p:spPr>
      </p:pic>
      <p:pic>
        <p:nvPicPr>
          <p:cNvPr id="28" name="図 27" descr="抽象 が含まれている画像&#10;&#10;自動的に生成された説明">
            <a:extLst>
              <a:ext uri="{FF2B5EF4-FFF2-40B4-BE49-F238E27FC236}">
                <a16:creationId xmlns:a16="http://schemas.microsoft.com/office/drawing/2014/main" id="{BFA51C56-9172-4B00-8F5A-32753DFE420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49261" y="4628993"/>
            <a:ext cx="525683" cy="417628"/>
          </a:xfrm>
          <a:prstGeom prst="rect">
            <a:avLst/>
          </a:prstGeom>
        </p:spPr>
      </p:pic>
      <p:pic>
        <p:nvPicPr>
          <p:cNvPr id="29" name="図 28" descr="屋内, 座る, コンピュータ, リモコン が含まれている画像&#10;&#10;自動的に生成された説明">
            <a:extLst>
              <a:ext uri="{FF2B5EF4-FFF2-40B4-BE49-F238E27FC236}">
                <a16:creationId xmlns:a16="http://schemas.microsoft.com/office/drawing/2014/main" id="{C1EA534B-00FC-4F35-825B-B32CCAAF5ED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7240" y="5379061"/>
            <a:ext cx="584777" cy="584777"/>
          </a:xfrm>
          <a:prstGeom prst="rect">
            <a:avLst/>
          </a:prstGeom>
        </p:spPr>
      </p:pic>
      <p:pic>
        <p:nvPicPr>
          <p:cNvPr id="31" name="図 30" descr="テーブル, おもちゃ, 座る, 机 が含まれている画像&#10;&#10;自動的に生成された説明">
            <a:extLst>
              <a:ext uri="{FF2B5EF4-FFF2-40B4-BE49-F238E27FC236}">
                <a16:creationId xmlns:a16="http://schemas.microsoft.com/office/drawing/2014/main" id="{8FF758E0-DCC3-49F5-A15E-1B9413840B0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432444" y="1477870"/>
            <a:ext cx="621674" cy="501235"/>
          </a:xfrm>
          <a:prstGeom prst="rect">
            <a:avLst/>
          </a:prstGeom>
        </p:spPr>
      </p:pic>
      <p:pic>
        <p:nvPicPr>
          <p:cNvPr id="33" name="図 32">
            <a:extLst>
              <a:ext uri="{FF2B5EF4-FFF2-40B4-BE49-F238E27FC236}">
                <a16:creationId xmlns:a16="http://schemas.microsoft.com/office/drawing/2014/main" id="{7CB9F8CC-1E61-425E-A6D5-9414398531E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432444" y="3681521"/>
            <a:ext cx="621674" cy="501235"/>
          </a:xfrm>
          <a:prstGeom prst="rect">
            <a:avLst/>
          </a:prstGeom>
        </p:spPr>
      </p:pic>
      <p:pic>
        <p:nvPicPr>
          <p:cNvPr id="35" name="図 34" descr="コンピュータ が含まれている画像&#10;&#10;自動的に生成された説明">
            <a:extLst>
              <a:ext uri="{FF2B5EF4-FFF2-40B4-BE49-F238E27FC236}">
                <a16:creationId xmlns:a16="http://schemas.microsoft.com/office/drawing/2014/main" id="{C4E5A74A-18B7-4A73-97B0-587910F8B1D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20952753">
            <a:off x="6383869" y="4639376"/>
            <a:ext cx="818147" cy="808943"/>
          </a:xfrm>
          <a:prstGeom prst="rect">
            <a:avLst/>
          </a:prstGeom>
        </p:spPr>
      </p:pic>
    </p:spTree>
    <p:extLst>
      <p:ext uri="{BB962C8B-B14F-4D97-AF65-F5344CB8AC3E}">
        <p14:creationId xmlns:p14="http://schemas.microsoft.com/office/powerpoint/2010/main" val="653660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7300F4B-25DE-404C-A011-8616ABBE573D}"/>
              </a:ext>
            </a:extLst>
          </p:cNvPr>
          <p:cNvSpPr>
            <a:spLocks noGrp="1"/>
          </p:cNvSpPr>
          <p:nvPr>
            <p:ph type="ctrTitle"/>
          </p:nvPr>
        </p:nvSpPr>
        <p:spPr>
          <a:xfrm>
            <a:off x="1523999" y="426720"/>
            <a:ext cx="8978537" cy="740636"/>
          </a:xfrm>
        </p:spPr>
        <p:txBody>
          <a:bodyPr>
            <a:normAutofit/>
          </a:bodyPr>
          <a:lstStyle/>
          <a:p>
            <a:r>
              <a:rPr kumimoji="1" lang="ja-JP" altLang="en-US" sz="4400" dirty="0">
                <a:latin typeface="HGS創英角ｺﾞｼｯｸUB" panose="020B0900000000000000" pitchFamily="50" charset="-128"/>
                <a:ea typeface="HGS創英角ｺﾞｼｯｸUB" panose="020B0900000000000000" pitchFamily="50" charset="-128"/>
              </a:rPr>
              <a:t>訪問薬剤管理指導に関するご案内</a:t>
            </a:r>
          </a:p>
        </p:txBody>
      </p:sp>
      <p:sp>
        <p:nvSpPr>
          <p:cNvPr id="3" name="字幕 2">
            <a:extLst>
              <a:ext uri="{FF2B5EF4-FFF2-40B4-BE49-F238E27FC236}">
                <a16:creationId xmlns:a16="http://schemas.microsoft.com/office/drawing/2014/main" id="{3E922BA1-C2FC-4624-AB21-2D42BEBCF650}"/>
              </a:ext>
            </a:extLst>
          </p:cNvPr>
          <p:cNvSpPr>
            <a:spLocks noGrp="1"/>
          </p:cNvSpPr>
          <p:nvPr>
            <p:ph type="subTitle" idx="1"/>
          </p:nvPr>
        </p:nvSpPr>
        <p:spPr>
          <a:xfrm>
            <a:off x="2076994" y="1381353"/>
            <a:ext cx="8038011" cy="900294"/>
          </a:xfrm>
        </p:spPr>
        <p:txBody>
          <a:bodyPr>
            <a:normAutofit/>
          </a:bodyPr>
          <a:lstStyle/>
          <a:p>
            <a:pPr algn="l"/>
            <a:r>
              <a:rPr kumimoji="1" lang="ja-JP" altLang="en-US" sz="1600" dirty="0">
                <a:latin typeface="HGS創英角ｺﾞｼｯｸUB" panose="020B0900000000000000" pitchFamily="50" charset="-128"/>
                <a:ea typeface="HGS創英角ｺﾞｼｯｸUB" panose="020B0900000000000000" pitchFamily="50" charset="-128"/>
              </a:rPr>
              <a:t>在宅で療養中で通院が困難な場合、調剤後お宅を訪問して薬剤服薬指導および管理の　　　　　　お手伝いをさせていただくことができます。短期のご利用も可能です。　　　　　　　　　　　　　　　　ご希望される場合は申し出てください。</a:t>
            </a:r>
            <a:r>
              <a:rPr lang="ja-JP" altLang="en-US" sz="1600" dirty="0">
                <a:latin typeface="HGS創英角ｺﾞｼｯｸUB" panose="020B0900000000000000" pitchFamily="50" charset="-128"/>
                <a:ea typeface="HGS創英角ｺﾞｼｯｸUB" panose="020B0900000000000000" pitchFamily="50" charset="-128"/>
              </a:rPr>
              <a:t>（医師の了解と指示が必要です）</a:t>
            </a:r>
            <a:endParaRPr kumimoji="1" lang="ja-JP" altLang="en-US" sz="1600" dirty="0">
              <a:latin typeface="HGS創英角ｺﾞｼｯｸUB" panose="020B0900000000000000" pitchFamily="50" charset="-128"/>
              <a:ea typeface="HGS創英角ｺﾞｼｯｸUB" panose="020B0900000000000000" pitchFamily="50" charset="-128"/>
            </a:endParaRPr>
          </a:p>
        </p:txBody>
      </p:sp>
      <p:pic>
        <p:nvPicPr>
          <p:cNvPr id="5" name="図 4" descr="抽象 が含まれている画像&#10;&#10;自動的に生成された説明">
            <a:extLst>
              <a:ext uri="{FF2B5EF4-FFF2-40B4-BE49-F238E27FC236}">
                <a16:creationId xmlns:a16="http://schemas.microsoft.com/office/drawing/2014/main" id="{9A53884E-DD2C-4818-B301-A143E3C52C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5005" y="1214431"/>
            <a:ext cx="1035077" cy="1091682"/>
          </a:xfrm>
          <a:prstGeom prst="rect">
            <a:avLst/>
          </a:prstGeom>
        </p:spPr>
      </p:pic>
      <p:sp>
        <p:nvSpPr>
          <p:cNvPr id="4" name="テキスト ボックス 3">
            <a:extLst>
              <a:ext uri="{FF2B5EF4-FFF2-40B4-BE49-F238E27FC236}">
                <a16:creationId xmlns:a16="http://schemas.microsoft.com/office/drawing/2014/main" id="{21DA9699-4AD1-4A07-BCD4-6C9FD2CDF04C}"/>
              </a:ext>
            </a:extLst>
          </p:cNvPr>
          <p:cNvSpPr txBox="1"/>
          <p:nvPr/>
        </p:nvSpPr>
        <p:spPr>
          <a:xfrm>
            <a:off x="1112519" y="2465988"/>
            <a:ext cx="305670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44546A"/>
                </a:solidFill>
                <a:effectLst/>
                <a:uLnTx/>
                <a:uFillTx/>
                <a:latin typeface="HGS創英角ｺﾞｼｯｸUB" panose="020B0900000000000000" pitchFamily="50" charset="-128"/>
                <a:ea typeface="HGS創英角ｺﾞｼｯｸUB" panose="020B0900000000000000" pitchFamily="50" charset="-128"/>
                <a:cs typeface="+mn-cs"/>
              </a:rPr>
              <a:t>在宅患者訪問薬剤管理指導</a:t>
            </a:r>
            <a:endParaRPr kumimoji="1" lang="en-US" altLang="ja-JP" sz="1800" b="0" i="0" u="none" strike="noStrike" kern="1200" cap="none" spc="0" normalizeH="0" baseline="0" noProof="0" dirty="0">
              <a:ln>
                <a:noFill/>
              </a:ln>
              <a:solidFill>
                <a:srgbClr val="44546A"/>
              </a:solidFill>
              <a:effectLst/>
              <a:uLnTx/>
              <a:uFillTx/>
              <a:latin typeface="HGS創英角ｺﾞｼｯｸUB" panose="020B0900000000000000" pitchFamily="50" charset="-128"/>
              <a:ea typeface="HGS創英角ｺﾞｼｯｸUB" panose="020B09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　（</a:t>
            </a:r>
            <a:r>
              <a:rPr kumimoji="1" lang="ja-JP" altLang="en-US" sz="1600" b="0"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医療保険対象者）</a:t>
            </a:r>
            <a:endParaRPr kumimoji="1" lang="en-US" altLang="ja-JP" sz="1600" b="0"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endParaRPr>
          </a:p>
        </p:txBody>
      </p:sp>
      <p:sp>
        <p:nvSpPr>
          <p:cNvPr id="6" name="テキスト ボックス 5">
            <a:extLst>
              <a:ext uri="{FF2B5EF4-FFF2-40B4-BE49-F238E27FC236}">
                <a16:creationId xmlns:a16="http://schemas.microsoft.com/office/drawing/2014/main" id="{FC274258-D437-4E2B-8941-C46EE3792877}"/>
              </a:ext>
            </a:extLst>
          </p:cNvPr>
          <p:cNvSpPr txBox="1"/>
          <p:nvPr/>
        </p:nvSpPr>
        <p:spPr>
          <a:xfrm>
            <a:off x="1611082" y="3378512"/>
            <a:ext cx="236084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単一建物居住者</a:t>
            </a:r>
            <a:endParaRPr kumimoji="1" lang="en-US" altLang="ja-JP" sz="1400" b="0"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　</a:t>
            </a:r>
            <a:r>
              <a:rPr kumimoji="1" lang="en-US" altLang="ja-JP" sz="1400" b="0"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650</a:t>
            </a:r>
            <a:r>
              <a:rPr kumimoji="1" lang="ja-JP" altLang="en-US" sz="1400" b="0"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点</a:t>
            </a:r>
            <a:r>
              <a:rPr kumimoji="1" lang="en-US" altLang="ja-JP" sz="1400" b="0"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回（</a:t>
            </a:r>
            <a:r>
              <a:rPr kumimoji="1" lang="en-US" altLang="ja-JP" sz="1400" b="0"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1</a:t>
            </a:r>
            <a:r>
              <a:rPr kumimoji="1" lang="ja-JP" altLang="en-US" sz="1400" b="0"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人）</a:t>
            </a:r>
          </a:p>
        </p:txBody>
      </p:sp>
      <p:sp>
        <p:nvSpPr>
          <p:cNvPr id="7" name="テキスト ボックス 6">
            <a:extLst>
              <a:ext uri="{FF2B5EF4-FFF2-40B4-BE49-F238E27FC236}">
                <a16:creationId xmlns:a16="http://schemas.microsoft.com/office/drawing/2014/main" id="{847DD8CA-BFCE-493C-B9AE-A458E50E74E0}"/>
              </a:ext>
            </a:extLst>
          </p:cNvPr>
          <p:cNvSpPr txBox="1"/>
          <p:nvPr/>
        </p:nvSpPr>
        <p:spPr>
          <a:xfrm>
            <a:off x="1523999" y="4193119"/>
            <a:ext cx="2645228"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 単一建物居住者</a:t>
            </a:r>
            <a:endParaRPr kumimoji="1" lang="en-US" altLang="ja-JP" sz="1400" b="0"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　</a:t>
            </a:r>
            <a:r>
              <a:rPr kumimoji="1" lang="en-US" altLang="ja-JP" sz="1400" b="0"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320</a:t>
            </a:r>
            <a:r>
              <a:rPr kumimoji="1" lang="ja-JP" altLang="en-US" sz="1400" b="0"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点</a:t>
            </a:r>
            <a:r>
              <a:rPr kumimoji="1" lang="en-US" altLang="ja-JP" sz="1400" b="0"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回（</a:t>
            </a:r>
            <a:r>
              <a:rPr kumimoji="1" lang="en-US" altLang="ja-JP" sz="1400" b="0"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2</a:t>
            </a:r>
            <a:r>
              <a:rPr kumimoji="1" lang="ja-JP" altLang="en-US" sz="1400" b="0"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a:t>
            </a:r>
            <a:r>
              <a:rPr kumimoji="1" lang="en-US" altLang="ja-JP" sz="1400" b="0"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9</a:t>
            </a:r>
            <a:r>
              <a:rPr kumimoji="1" lang="ja-JP" altLang="en-US" sz="1400" b="0"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人）　</a:t>
            </a:r>
            <a:endParaRPr kumimoji="1" lang="en-US" altLang="ja-JP" sz="1400" b="0"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　</a:t>
            </a:r>
            <a:r>
              <a:rPr kumimoji="1" lang="en-US" altLang="ja-JP" sz="1400" b="0"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290</a:t>
            </a:r>
            <a:r>
              <a:rPr kumimoji="1" lang="ja-JP" altLang="en-US" sz="1400" b="0"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点</a:t>
            </a:r>
            <a:r>
              <a:rPr kumimoji="1" lang="en-US" altLang="ja-JP" sz="1400" b="0"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回（</a:t>
            </a:r>
            <a:r>
              <a:rPr kumimoji="1" lang="en-US" altLang="ja-JP" sz="1400" b="0"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10</a:t>
            </a:r>
            <a:r>
              <a:rPr kumimoji="1" lang="ja-JP" altLang="en-US" sz="1400" b="0"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人以上）</a:t>
            </a:r>
          </a:p>
        </p:txBody>
      </p:sp>
      <p:sp>
        <p:nvSpPr>
          <p:cNvPr id="8" name="テキスト ボックス 7">
            <a:extLst>
              <a:ext uri="{FF2B5EF4-FFF2-40B4-BE49-F238E27FC236}">
                <a16:creationId xmlns:a16="http://schemas.microsoft.com/office/drawing/2014/main" id="{46E5F3A6-0E8C-4D3F-BD62-68BFB2B847A8}"/>
              </a:ext>
            </a:extLst>
          </p:cNvPr>
          <p:cNvSpPr txBox="1"/>
          <p:nvPr/>
        </p:nvSpPr>
        <p:spPr>
          <a:xfrm>
            <a:off x="658741" y="5276533"/>
            <a:ext cx="7963716" cy="8925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にこぴん薬局高木店　　　　　  　</a:t>
            </a:r>
            <a:endParaRPr kumimoji="1" lang="en-US" altLang="ja-JP" sz="1600" b="0"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　　　　　　　　　　　　　　　　　　　　　　　　　　　</a:t>
            </a:r>
            <a:endParaRPr kumimoji="1" lang="en-US" altLang="ja-JP" sz="1600" b="0"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 </a:t>
            </a:r>
            <a:r>
              <a:rPr kumimoji="1" lang="ja-JP" altLang="en-US" sz="1400" b="0"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広島県知事指定介護保険事業所　第</a:t>
            </a:r>
            <a:r>
              <a:rPr kumimoji="1" lang="en-US" altLang="ja-JP" sz="1400" b="0"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3441740465</a:t>
            </a:r>
            <a:r>
              <a:rPr kumimoji="1" lang="ja-JP" altLang="en-US" sz="1400" b="0"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　　　　</a:t>
            </a:r>
            <a:endParaRPr kumimoji="1" lang="en-US" altLang="ja-JP" sz="1600" b="0"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endParaRPr>
          </a:p>
        </p:txBody>
      </p:sp>
      <p:pic>
        <p:nvPicPr>
          <p:cNvPr id="12" name="図 11" descr="建物 が含まれている画像&#10;&#10;自動的に生成された説明">
            <a:extLst>
              <a:ext uri="{FF2B5EF4-FFF2-40B4-BE49-F238E27FC236}">
                <a16:creationId xmlns:a16="http://schemas.microsoft.com/office/drawing/2014/main" id="{03D3D339-DC5A-4C4E-981B-39DAD9D7F9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69302" y="4307758"/>
            <a:ext cx="879566" cy="740636"/>
          </a:xfrm>
          <a:prstGeom prst="rect">
            <a:avLst/>
          </a:prstGeom>
        </p:spPr>
      </p:pic>
      <p:sp>
        <p:nvSpPr>
          <p:cNvPr id="13" name="テキスト ボックス 12">
            <a:extLst>
              <a:ext uri="{FF2B5EF4-FFF2-40B4-BE49-F238E27FC236}">
                <a16:creationId xmlns:a16="http://schemas.microsoft.com/office/drawing/2014/main" id="{A0B48604-31C3-4024-B565-F08FDEC35414}"/>
              </a:ext>
            </a:extLst>
          </p:cNvPr>
          <p:cNvSpPr txBox="1"/>
          <p:nvPr/>
        </p:nvSpPr>
        <p:spPr>
          <a:xfrm>
            <a:off x="7166532" y="2394822"/>
            <a:ext cx="3466011"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rgbClr val="44546A"/>
                </a:solidFill>
                <a:effectLst/>
                <a:uLnTx/>
                <a:uFillTx/>
                <a:latin typeface="HGS創英角ｺﾞｼｯｸUB" panose="020B0900000000000000" pitchFamily="50" charset="-128"/>
                <a:ea typeface="HGS創英角ｺﾞｼｯｸUB" panose="020B0900000000000000" pitchFamily="50" charset="-128"/>
                <a:cs typeface="+mn-cs"/>
              </a:rPr>
              <a:t>居宅療養管理指導および</a:t>
            </a:r>
            <a:endParaRPr kumimoji="1" lang="en-US" altLang="ja-JP" sz="1600" b="0" i="0" u="none" strike="noStrike" kern="1200" cap="none" spc="0" normalizeH="0" baseline="0" noProof="0" dirty="0">
              <a:ln>
                <a:noFill/>
              </a:ln>
              <a:solidFill>
                <a:srgbClr val="44546A"/>
              </a:solidFill>
              <a:effectLst/>
              <a:uLnTx/>
              <a:uFillTx/>
              <a:latin typeface="HGS創英角ｺﾞｼｯｸUB" panose="020B0900000000000000" pitchFamily="50" charset="-128"/>
              <a:ea typeface="HGS創英角ｺﾞｼｯｸUB" panose="020B09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rgbClr val="44546A"/>
                </a:solidFill>
                <a:effectLst/>
                <a:uLnTx/>
                <a:uFillTx/>
                <a:latin typeface="HGS創英角ｺﾞｼｯｸUB" panose="020B0900000000000000" pitchFamily="50" charset="-128"/>
                <a:ea typeface="HGS創英角ｺﾞｼｯｸUB" panose="020B0900000000000000" pitchFamily="50" charset="-128"/>
                <a:cs typeface="+mn-cs"/>
              </a:rPr>
              <a:t>介護予防居宅療養管理指導</a:t>
            </a:r>
            <a:endParaRPr kumimoji="1" lang="en-US" altLang="ja-JP" sz="1600" b="0" i="0" u="none" strike="noStrike" kern="1200" cap="none" spc="0" normalizeH="0" baseline="0" noProof="0" dirty="0">
              <a:ln>
                <a:noFill/>
              </a:ln>
              <a:solidFill>
                <a:srgbClr val="44546A"/>
              </a:solidFill>
              <a:effectLst/>
              <a:uLnTx/>
              <a:uFillTx/>
              <a:latin typeface="HGS創英角ｺﾞｼｯｸUB" panose="020B0900000000000000" pitchFamily="50" charset="-128"/>
              <a:ea typeface="HGS創英角ｺﾞｼｯｸUB" panose="020B09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rgbClr val="44546A"/>
                </a:solidFill>
                <a:effectLst/>
                <a:uLnTx/>
                <a:uFillTx/>
                <a:latin typeface="HGS創英角ｺﾞｼｯｸUB" panose="020B0900000000000000" pitchFamily="50" charset="-128"/>
                <a:ea typeface="HGS創英角ｺﾞｼｯｸUB" panose="020B0900000000000000" pitchFamily="50" charset="-128"/>
                <a:cs typeface="+mn-cs"/>
              </a:rPr>
              <a:t>　</a:t>
            </a:r>
            <a:r>
              <a:rPr kumimoji="1" lang="ja-JP" altLang="en-US" sz="1600" b="0"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（介護保険対象者</a:t>
            </a:r>
            <a:r>
              <a:rPr kumimoji="1" lang="ja-JP" altLang="en-US" sz="1400" b="0"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a:t>
            </a:r>
          </a:p>
        </p:txBody>
      </p:sp>
      <p:sp>
        <p:nvSpPr>
          <p:cNvPr id="14" name="テキスト ボックス 13">
            <a:extLst>
              <a:ext uri="{FF2B5EF4-FFF2-40B4-BE49-F238E27FC236}">
                <a16:creationId xmlns:a16="http://schemas.microsoft.com/office/drawing/2014/main" id="{82A96314-DDBC-4BDA-B023-C1B4A72ABFF8}"/>
              </a:ext>
            </a:extLst>
          </p:cNvPr>
          <p:cNvSpPr txBox="1"/>
          <p:nvPr/>
        </p:nvSpPr>
        <p:spPr>
          <a:xfrm>
            <a:off x="7465426" y="3506164"/>
            <a:ext cx="199208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単一建物居住者</a:t>
            </a:r>
            <a:endParaRPr kumimoji="1" lang="en-US" altLang="ja-JP" sz="1400" b="0"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　</a:t>
            </a:r>
            <a:r>
              <a:rPr kumimoji="1" lang="en-US" altLang="ja-JP" sz="1400" b="0"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518</a:t>
            </a:r>
            <a:r>
              <a:rPr kumimoji="1" lang="ja-JP" altLang="en-US" sz="1400" b="0"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単位</a:t>
            </a:r>
            <a:r>
              <a:rPr kumimoji="1" lang="en-US" altLang="ja-JP" sz="1400" b="0"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回</a:t>
            </a:r>
          </a:p>
        </p:txBody>
      </p:sp>
      <p:sp>
        <p:nvSpPr>
          <p:cNvPr id="15" name="テキスト ボックス 14">
            <a:extLst>
              <a:ext uri="{FF2B5EF4-FFF2-40B4-BE49-F238E27FC236}">
                <a16:creationId xmlns:a16="http://schemas.microsoft.com/office/drawing/2014/main" id="{77C7A8AD-BE0D-408E-906F-4CC3F8D4471E}"/>
              </a:ext>
            </a:extLst>
          </p:cNvPr>
          <p:cNvSpPr txBox="1"/>
          <p:nvPr/>
        </p:nvSpPr>
        <p:spPr>
          <a:xfrm>
            <a:off x="7465425" y="4263904"/>
            <a:ext cx="2523306"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単一建物居住者</a:t>
            </a:r>
            <a:endParaRPr kumimoji="1" lang="en-US" altLang="ja-JP" sz="1400" b="0"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　</a:t>
            </a:r>
            <a:r>
              <a:rPr kumimoji="1" lang="en-US" altLang="ja-JP" sz="1400" b="0"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379</a:t>
            </a:r>
            <a:r>
              <a:rPr kumimoji="1" lang="ja-JP" altLang="en-US" sz="1400" b="0"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単位</a:t>
            </a:r>
            <a:r>
              <a:rPr kumimoji="1" lang="en-US" altLang="ja-JP" sz="1400" b="0"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回（</a:t>
            </a:r>
            <a:r>
              <a:rPr kumimoji="1" lang="en-US" altLang="ja-JP" sz="1400" b="0"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2</a:t>
            </a:r>
            <a:r>
              <a:rPr kumimoji="1" lang="ja-JP" altLang="en-US" sz="1400" b="0"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a:t>
            </a:r>
            <a:r>
              <a:rPr kumimoji="1" lang="en-US" altLang="ja-JP" sz="1400" b="0"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9</a:t>
            </a:r>
            <a:r>
              <a:rPr kumimoji="1" lang="ja-JP" altLang="en-US" sz="1400" b="0"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人）</a:t>
            </a:r>
            <a:endParaRPr kumimoji="1" lang="en-US" altLang="ja-JP" sz="1400" b="0"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　</a:t>
            </a:r>
            <a:r>
              <a:rPr kumimoji="1" lang="en-US" altLang="ja-JP" sz="1400" b="0"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342</a:t>
            </a:r>
            <a:r>
              <a:rPr kumimoji="1" lang="ja-JP" altLang="en-US" sz="1400" b="0"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単位</a:t>
            </a:r>
            <a:r>
              <a:rPr kumimoji="1" lang="en-US" altLang="ja-JP" sz="1400" b="0"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回（</a:t>
            </a:r>
            <a:r>
              <a:rPr kumimoji="1" lang="en-US" altLang="ja-JP" sz="1400" b="0"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10</a:t>
            </a:r>
            <a:r>
              <a:rPr kumimoji="1" lang="ja-JP" altLang="en-US" sz="1400" b="0"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人以上）</a:t>
            </a:r>
          </a:p>
        </p:txBody>
      </p:sp>
      <p:pic>
        <p:nvPicPr>
          <p:cNvPr id="16" name="図 15" descr="レゴ, 時計 が含まれている画像&#10;&#10;自動的に生成された説明">
            <a:extLst>
              <a:ext uri="{FF2B5EF4-FFF2-40B4-BE49-F238E27FC236}">
                <a16:creationId xmlns:a16="http://schemas.microsoft.com/office/drawing/2014/main" id="{CC4DF728-C7D4-4FEA-A7F1-EDC2C2D3F22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73384" y="3225819"/>
            <a:ext cx="879567" cy="853800"/>
          </a:xfrm>
          <a:prstGeom prst="rect">
            <a:avLst/>
          </a:prstGeom>
        </p:spPr>
      </p:pic>
      <p:pic>
        <p:nvPicPr>
          <p:cNvPr id="17" name="図 16" descr="レゴ, 時計 が含まれている画像&#10;&#10;自動的に生成された説明">
            <a:extLst>
              <a:ext uri="{FF2B5EF4-FFF2-40B4-BE49-F238E27FC236}">
                <a16:creationId xmlns:a16="http://schemas.microsoft.com/office/drawing/2014/main" id="{E0117F63-93F2-4FD5-AE54-5F06F4D90B3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02536" y="3314528"/>
            <a:ext cx="879567" cy="853800"/>
          </a:xfrm>
          <a:prstGeom prst="rect">
            <a:avLst/>
          </a:prstGeom>
        </p:spPr>
      </p:pic>
      <p:pic>
        <p:nvPicPr>
          <p:cNvPr id="18" name="図 17" descr="建物 が含まれている画像&#10;&#10;自動的に生成された説明">
            <a:extLst>
              <a:ext uri="{FF2B5EF4-FFF2-40B4-BE49-F238E27FC236}">
                <a16:creationId xmlns:a16="http://schemas.microsoft.com/office/drawing/2014/main" id="{807FAA0B-7F06-479C-979A-357F57D771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02537" y="4307758"/>
            <a:ext cx="879566" cy="740636"/>
          </a:xfrm>
          <a:prstGeom prst="rect">
            <a:avLst/>
          </a:prstGeom>
        </p:spPr>
      </p:pic>
      <p:sp>
        <p:nvSpPr>
          <p:cNvPr id="9" name="テキスト ボックス 8">
            <a:extLst>
              <a:ext uri="{FF2B5EF4-FFF2-40B4-BE49-F238E27FC236}">
                <a16:creationId xmlns:a16="http://schemas.microsoft.com/office/drawing/2014/main" id="{1C955B3B-B7DC-1C8C-54BF-365338E9E37B}"/>
              </a:ext>
            </a:extLst>
          </p:cNvPr>
          <p:cNvSpPr txBox="1"/>
          <p:nvPr/>
        </p:nvSpPr>
        <p:spPr>
          <a:xfrm>
            <a:off x="7433702" y="5396303"/>
            <a:ext cx="2863136" cy="86177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ＴＥＬ：</a:t>
            </a:r>
            <a:r>
              <a:rPr kumimoji="1" lang="en-US" altLang="ja-JP" sz="16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0847-40-0310</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ＦＡ</a:t>
            </a:r>
            <a:r>
              <a:rPr kumimoji="1" lang="en-US" altLang="ja-JP" sz="16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Ⅹ</a:t>
            </a:r>
            <a:r>
              <a:rPr kumimoji="1" lang="ja-JP" altLang="en-US" sz="16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r>
              <a:rPr kumimoji="1" lang="en-US" altLang="ja-JP" sz="16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0847-40-0311</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緊急時：</a:t>
            </a:r>
            <a:r>
              <a:rPr kumimoji="1" lang="en-US" altLang="ja-JP" sz="16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080-8989-3520</a:t>
            </a:r>
            <a:endParaRPr kumimoji="1" lang="ja-JP" altLang="en-US" sz="16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8665833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949E748-A251-41B5-891B-5E78C7F9559C}"/>
              </a:ext>
            </a:extLst>
          </p:cNvPr>
          <p:cNvSpPr>
            <a:spLocks noGrp="1"/>
          </p:cNvSpPr>
          <p:nvPr>
            <p:ph type="ctrTitle"/>
          </p:nvPr>
        </p:nvSpPr>
        <p:spPr>
          <a:xfrm>
            <a:off x="3113625" y="453529"/>
            <a:ext cx="4954555" cy="1329611"/>
          </a:xfrm>
        </p:spPr>
        <p:txBody>
          <a:bodyPr>
            <a:normAutofit/>
          </a:bodyPr>
          <a:lstStyle/>
          <a:p>
            <a:r>
              <a:rPr kumimoji="1" lang="ja-JP" altLang="en-US" sz="2400" dirty="0">
                <a:latin typeface="HG創英角ｺﾞｼｯｸUB" panose="020B0909000000000000" pitchFamily="49" charset="-128"/>
                <a:ea typeface="HG創英角ｺﾞｼｯｸUB" panose="020B0909000000000000" pitchFamily="49" charset="-128"/>
              </a:rPr>
              <a:t>お薬のことで困ったら</a:t>
            </a:r>
            <a:br>
              <a:rPr kumimoji="1" lang="en-US" altLang="ja-JP" sz="3600" dirty="0">
                <a:latin typeface="HG創英角ｺﾞｼｯｸUB" panose="020B0909000000000000" pitchFamily="49" charset="-128"/>
                <a:ea typeface="HG創英角ｺﾞｼｯｸUB" panose="020B0909000000000000" pitchFamily="49" charset="-128"/>
              </a:rPr>
            </a:br>
            <a:r>
              <a:rPr kumimoji="1" lang="ja-JP" altLang="en-US" sz="4000" dirty="0">
                <a:solidFill>
                  <a:schemeClr val="accent1"/>
                </a:solidFill>
                <a:latin typeface="HG創英角ｺﾞｼｯｸUB" panose="020B0909000000000000" pitchFamily="49" charset="-128"/>
                <a:ea typeface="HG創英角ｺﾞｼｯｸUB" panose="020B0909000000000000" pitchFamily="49" charset="-128"/>
              </a:rPr>
              <a:t>かかりつけ薬剤師</a:t>
            </a:r>
            <a:r>
              <a:rPr kumimoji="1" lang="ja-JP" altLang="en-US" sz="2400" dirty="0">
                <a:latin typeface="HG創英角ｺﾞｼｯｸUB" panose="020B0909000000000000" pitchFamily="49" charset="-128"/>
                <a:ea typeface="HG創英角ｺﾞｼｯｸUB" panose="020B0909000000000000" pitchFamily="49" charset="-128"/>
              </a:rPr>
              <a:t>に</a:t>
            </a:r>
            <a:br>
              <a:rPr kumimoji="1" lang="en-US" altLang="ja-JP" sz="3600" dirty="0">
                <a:latin typeface="HG創英角ｺﾞｼｯｸUB" panose="020B0909000000000000" pitchFamily="49" charset="-128"/>
                <a:ea typeface="HG創英角ｺﾞｼｯｸUB" panose="020B0909000000000000" pitchFamily="49" charset="-128"/>
              </a:rPr>
            </a:br>
            <a:r>
              <a:rPr kumimoji="1" lang="ja-JP" altLang="en-US" sz="2400" dirty="0">
                <a:latin typeface="HG創英角ｺﾞｼｯｸUB" panose="020B0909000000000000" pitchFamily="49" charset="-128"/>
                <a:ea typeface="HG創英角ｺﾞｼｯｸUB" panose="020B0909000000000000" pitchFamily="49" charset="-128"/>
              </a:rPr>
              <a:t>おまかせください</a:t>
            </a:r>
            <a:endParaRPr kumimoji="1" lang="ja-JP" altLang="en-US" sz="2400" dirty="0"/>
          </a:p>
        </p:txBody>
      </p:sp>
      <p:pic>
        <p:nvPicPr>
          <p:cNvPr id="5" name="図 4" descr="挿絵 が含まれている画像&#10;&#10;自動的に生成された説明">
            <a:extLst>
              <a:ext uri="{FF2B5EF4-FFF2-40B4-BE49-F238E27FC236}">
                <a16:creationId xmlns:a16="http://schemas.microsoft.com/office/drawing/2014/main" id="{9452F3AF-2E3C-4022-9387-CD08723865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3411" y="1865773"/>
            <a:ext cx="4254769" cy="3126453"/>
          </a:xfrm>
          <a:prstGeom prst="rect">
            <a:avLst/>
          </a:prstGeom>
        </p:spPr>
      </p:pic>
      <p:sp>
        <p:nvSpPr>
          <p:cNvPr id="6" name="テキスト ボックス 5">
            <a:extLst>
              <a:ext uri="{FF2B5EF4-FFF2-40B4-BE49-F238E27FC236}">
                <a16:creationId xmlns:a16="http://schemas.microsoft.com/office/drawing/2014/main" id="{C1B9A615-5DBA-4863-B960-AF41E57DCA46}"/>
              </a:ext>
            </a:extLst>
          </p:cNvPr>
          <p:cNvSpPr txBox="1"/>
          <p:nvPr/>
        </p:nvSpPr>
        <p:spPr>
          <a:xfrm>
            <a:off x="4117909" y="2618169"/>
            <a:ext cx="2945986"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4472C4"/>
                </a:solidFill>
                <a:effectLst/>
                <a:uLnTx/>
                <a:uFillTx/>
                <a:latin typeface="HG創英角ｺﾞｼｯｸUB" panose="020B0909000000000000" pitchFamily="49" charset="-128"/>
                <a:ea typeface="HG創英角ｺﾞｼｯｸUB" panose="020B0909000000000000" pitchFamily="49" charset="-128"/>
                <a:cs typeface="+mn-cs"/>
              </a:rPr>
              <a:t>担当薬剤師があなたの薬をまるごと管理</a:t>
            </a:r>
            <a:endParaRPr kumimoji="1" lang="en-US" altLang="ja-JP" sz="1800" b="0" i="0" u="none" strike="noStrike" kern="1200" cap="none" spc="0" normalizeH="0" baseline="0" noProof="0" dirty="0">
              <a:ln>
                <a:noFill/>
              </a:ln>
              <a:solidFill>
                <a:srgbClr val="4472C4"/>
              </a:solidFill>
              <a:effectLst/>
              <a:uLnTx/>
              <a:uFillTx/>
              <a:latin typeface="HG創英角ｺﾞｼｯｸUB" panose="020B0909000000000000" pitchFamily="49" charset="-128"/>
              <a:ea typeface="HG創英角ｺﾞｼｯｸUB" panose="020B09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srgbClr val="4472C4"/>
              </a:solidFill>
              <a:effectLst/>
              <a:uLnTx/>
              <a:uFillTx/>
              <a:latin typeface="HG創英角ｺﾞｼｯｸUB" panose="020B0909000000000000" pitchFamily="49" charset="-128"/>
              <a:ea typeface="HG創英角ｺﾞｼｯｸUB" panose="020B09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4472C4"/>
                </a:solidFill>
                <a:effectLst/>
                <a:uLnTx/>
                <a:uFillTx/>
                <a:latin typeface="HG創英角ｺﾞｼｯｸUB" panose="020B0909000000000000" pitchFamily="49" charset="-128"/>
                <a:ea typeface="HG創英角ｺﾞｼｯｸUB" panose="020B0909000000000000" pitchFamily="49" charset="-128"/>
                <a:cs typeface="+mn-cs"/>
              </a:rPr>
              <a:t>いつでも相談できます</a:t>
            </a:r>
          </a:p>
        </p:txBody>
      </p:sp>
      <p:sp>
        <p:nvSpPr>
          <p:cNvPr id="7" name="テキスト ボックス 6">
            <a:extLst>
              <a:ext uri="{FF2B5EF4-FFF2-40B4-BE49-F238E27FC236}">
                <a16:creationId xmlns:a16="http://schemas.microsoft.com/office/drawing/2014/main" id="{DCCA34B1-61EB-4A41-91B6-38389AFD4AD9}"/>
              </a:ext>
            </a:extLst>
          </p:cNvPr>
          <p:cNvSpPr txBox="1"/>
          <p:nvPr/>
        </p:nvSpPr>
        <p:spPr>
          <a:xfrm>
            <a:off x="3039291" y="4854519"/>
            <a:ext cx="9152709"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創英角ｺﾞｼｯｸUB" panose="020B0909000000000000" pitchFamily="49" charset="-128"/>
                <a:ea typeface="HG創英角ｺﾞｼｯｸUB" panose="020B0909000000000000" pitchFamily="49" charset="-128"/>
                <a:cs typeface="+mn-cs"/>
              </a:rPr>
              <a:t>担当薬剤師を指名してください。同意書に署名していただくことで、</a:t>
            </a:r>
            <a:endParaRPr kumimoji="1" lang="en-US" altLang="ja-JP" sz="1800" b="0" i="0" u="none" strike="noStrike" kern="1200" cap="none" spc="0" normalizeH="0" baseline="0" noProof="0" dirty="0">
              <a:ln>
                <a:noFill/>
              </a:ln>
              <a:solidFill>
                <a:prstClr val="black"/>
              </a:solidFill>
              <a:effectLst/>
              <a:uLnTx/>
              <a:uFillTx/>
              <a:latin typeface="HG創英角ｺﾞｼｯｸUB" panose="020B0909000000000000" pitchFamily="49" charset="-128"/>
              <a:ea typeface="HG創英角ｺﾞｼｯｸUB" panose="020B09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創英角ｺﾞｼｯｸUB" panose="020B0909000000000000" pitchFamily="49" charset="-128"/>
                <a:ea typeface="HG創英角ｺﾞｼｯｸUB" panose="020B0909000000000000" pitchFamily="49" charset="-128"/>
                <a:cs typeface="+mn-cs"/>
              </a:rPr>
              <a:t>次回から専任の</a:t>
            </a:r>
            <a:r>
              <a:rPr kumimoji="1" lang="ja-JP" altLang="en-US" sz="2400" b="0" i="0" u="sng" strike="noStrike" kern="1200" cap="none" spc="0" normalizeH="0" baseline="0" noProof="0" dirty="0">
                <a:ln>
                  <a:noFill/>
                </a:ln>
                <a:solidFill>
                  <a:srgbClr val="4472C4"/>
                </a:solidFill>
                <a:effectLst/>
                <a:uLnTx/>
                <a:uFillTx/>
                <a:latin typeface="HG創英角ｺﾞｼｯｸUB" panose="020B0909000000000000" pitchFamily="49" charset="-128"/>
                <a:ea typeface="HG創英角ｺﾞｼｯｸUB" panose="020B0909000000000000" pitchFamily="49" charset="-128"/>
                <a:cs typeface="+mn-cs"/>
              </a:rPr>
              <a:t>かかりつけ薬剤師</a:t>
            </a:r>
            <a:r>
              <a:rPr kumimoji="1" lang="ja-JP" altLang="en-US" sz="1800" b="0" i="0" u="none" strike="noStrike" kern="1200" cap="none" spc="0" normalizeH="0" baseline="0" noProof="0" dirty="0">
                <a:ln>
                  <a:noFill/>
                </a:ln>
                <a:solidFill>
                  <a:prstClr val="black"/>
                </a:solidFill>
                <a:effectLst/>
                <a:uLnTx/>
                <a:uFillTx/>
                <a:latin typeface="HG創英角ｺﾞｼｯｸUB" panose="020B0909000000000000" pitchFamily="49" charset="-128"/>
                <a:ea typeface="HG創英角ｺﾞｼｯｸUB" panose="020B0909000000000000" pitchFamily="49" charset="-128"/>
                <a:cs typeface="+mn-cs"/>
              </a:rPr>
              <a:t>が担当いたします。</a:t>
            </a:r>
          </a:p>
        </p:txBody>
      </p:sp>
      <p:sp>
        <p:nvSpPr>
          <p:cNvPr id="8" name="テキスト ボックス 7">
            <a:extLst>
              <a:ext uri="{FF2B5EF4-FFF2-40B4-BE49-F238E27FC236}">
                <a16:creationId xmlns:a16="http://schemas.microsoft.com/office/drawing/2014/main" id="{BDD6966C-DC6A-45C1-91A6-1AE36C0E8D54}"/>
              </a:ext>
            </a:extLst>
          </p:cNvPr>
          <p:cNvSpPr txBox="1"/>
          <p:nvPr/>
        </p:nvSpPr>
        <p:spPr>
          <a:xfrm>
            <a:off x="3596641" y="6028247"/>
            <a:ext cx="447154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HG創英角ｺﾞｼｯｸUB" panose="020B0909000000000000" pitchFamily="49" charset="-128"/>
                <a:ea typeface="HG創英角ｺﾞｼｯｸUB" panose="020B0909000000000000" pitchFamily="49" charset="-128"/>
                <a:cs typeface="+mn-cs"/>
              </a:rPr>
              <a:t>にこぴん薬局高木店</a:t>
            </a:r>
          </a:p>
        </p:txBody>
      </p:sp>
    </p:spTree>
    <p:extLst>
      <p:ext uri="{BB962C8B-B14F-4D97-AF65-F5344CB8AC3E}">
        <p14:creationId xmlns:p14="http://schemas.microsoft.com/office/powerpoint/2010/main" val="3902598215"/>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114</TotalTime>
  <Words>1568</Words>
  <Application>Microsoft Office PowerPoint</Application>
  <PresentationFormat>ワイド画面</PresentationFormat>
  <Paragraphs>162</Paragraphs>
  <Slides>14</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14</vt:i4>
      </vt:variant>
    </vt:vector>
  </HeadingPairs>
  <TitlesOfParts>
    <vt:vector size="22" baseType="lpstr">
      <vt:lpstr>HGP創英角ｺﾞｼｯｸUB</vt:lpstr>
      <vt:lpstr>HGS創英角ｺﾞｼｯｸUB</vt:lpstr>
      <vt:lpstr>HG創英角ｺﾞｼｯｸUB</vt:lpstr>
      <vt:lpstr>ＭＳ Ｐゴシック</vt:lpstr>
      <vt:lpstr>游ゴシック</vt:lpstr>
      <vt:lpstr>游ゴシック Light</vt:lpstr>
      <vt:lpstr>Arial</vt:lpstr>
      <vt:lpstr>Office テーマ</vt:lpstr>
      <vt:lpstr>　　　　この薬局は 　　　　　「保険薬局」 　　　　　　　です</vt:lpstr>
      <vt:lpstr>薬局からのお知らせ</vt:lpstr>
      <vt:lpstr>個別の調剤報酬の算定項目の分かる 　明細書の発行について</vt:lpstr>
      <vt:lpstr>当薬局の開局時間</vt:lpstr>
      <vt:lpstr>当薬局の調剤基本料他について </vt:lpstr>
      <vt:lpstr>当薬局では医療費をおさえお薬代の 負担が軽くなるジェネリック医薬品の 調剤を積極的に行っています。</vt:lpstr>
      <vt:lpstr>PowerPoint プレゼンテーション</vt:lpstr>
      <vt:lpstr>訪問薬剤管理指導に関するご案内</vt:lpstr>
      <vt:lpstr>お薬のことで困ったら かかりつけ薬剤師に おまかせください</vt:lpstr>
      <vt:lpstr>PowerPoint プレゼンテーション</vt:lpstr>
      <vt:lpstr>PowerPoint プレゼンテーション</vt:lpstr>
      <vt:lpstr> 健康相談 行っています </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この薬局は 　　　　　「保険薬局」 　　　　　　　です</dc:title>
  <dc:creator>にこぴん薬局 萩原謙二</dc:creator>
  <cp:lastModifiedBy>hagiwaranicopin@nexus-g.jp</cp:lastModifiedBy>
  <cp:revision>40</cp:revision>
  <cp:lastPrinted>2020-02-20T07:15:51Z</cp:lastPrinted>
  <dcterms:created xsi:type="dcterms:W3CDTF">2020-02-20T06:54:20Z</dcterms:created>
  <dcterms:modified xsi:type="dcterms:W3CDTF">2025-10-28T03:33:08Z</dcterms:modified>
</cp:coreProperties>
</file>